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1"/>
  </p:notesMasterIdLst>
  <p:handoutMasterIdLst>
    <p:handoutMasterId r:id="rId72"/>
  </p:handoutMasterIdLst>
  <p:sldIdLst>
    <p:sldId id="1777" r:id="rId2"/>
    <p:sldId id="603" r:id="rId3"/>
    <p:sldId id="599" r:id="rId4"/>
    <p:sldId id="607" r:id="rId5"/>
    <p:sldId id="604" r:id="rId6"/>
    <p:sldId id="606" r:id="rId7"/>
    <p:sldId id="605" r:id="rId8"/>
    <p:sldId id="608" r:id="rId9"/>
    <p:sldId id="610" r:id="rId10"/>
    <p:sldId id="609" r:id="rId11"/>
    <p:sldId id="612" r:id="rId12"/>
    <p:sldId id="613" r:id="rId13"/>
    <p:sldId id="601" r:id="rId14"/>
    <p:sldId id="617" r:id="rId15"/>
    <p:sldId id="602" r:id="rId16"/>
    <p:sldId id="600" r:id="rId17"/>
    <p:sldId id="434" r:id="rId18"/>
    <p:sldId id="472" r:id="rId19"/>
    <p:sldId id="546" r:id="rId20"/>
    <p:sldId id="552" r:id="rId21"/>
    <p:sldId id="553" r:id="rId22"/>
    <p:sldId id="554" r:id="rId23"/>
    <p:sldId id="436" r:id="rId24"/>
    <p:sldId id="619" r:id="rId25"/>
    <p:sldId id="387" r:id="rId26"/>
    <p:sldId id="1816" r:id="rId27"/>
    <p:sldId id="1815" r:id="rId28"/>
    <p:sldId id="556" r:id="rId29"/>
    <p:sldId id="557" r:id="rId30"/>
    <p:sldId id="1817" r:id="rId31"/>
    <p:sldId id="562" r:id="rId32"/>
    <p:sldId id="563" r:id="rId33"/>
    <p:sldId id="564" r:id="rId34"/>
    <p:sldId id="566" r:id="rId35"/>
    <p:sldId id="567" r:id="rId36"/>
    <p:sldId id="568" r:id="rId37"/>
    <p:sldId id="571" r:id="rId38"/>
    <p:sldId id="572" r:id="rId39"/>
    <p:sldId id="573" r:id="rId40"/>
    <p:sldId id="574" r:id="rId41"/>
    <p:sldId id="575" r:id="rId42"/>
    <p:sldId id="576" r:id="rId43"/>
    <p:sldId id="577" r:id="rId44"/>
    <p:sldId id="589" r:id="rId45"/>
    <p:sldId id="388" r:id="rId46"/>
    <p:sldId id="590" r:id="rId47"/>
    <p:sldId id="591" r:id="rId48"/>
    <p:sldId id="592" r:id="rId49"/>
    <p:sldId id="593" r:id="rId50"/>
    <p:sldId id="594" r:id="rId51"/>
    <p:sldId id="595" r:id="rId52"/>
    <p:sldId id="596" r:id="rId53"/>
    <p:sldId id="597" r:id="rId54"/>
    <p:sldId id="586" r:id="rId55"/>
    <p:sldId id="1818" r:id="rId56"/>
    <p:sldId id="475" r:id="rId57"/>
    <p:sldId id="476" r:id="rId58"/>
    <p:sldId id="477" r:id="rId59"/>
    <p:sldId id="478" r:id="rId60"/>
    <p:sldId id="479" r:id="rId61"/>
    <p:sldId id="480" r:id="rId62"/>
    <p:sldId id="481" r:id="rId63"/>
    <p:sldId id="482" r:id="rId64"/>
    <p:sldId id="483" r:id="rId65"/>
    <p:sldId id="484" r:id="rId66"/>
    <p:sldId id="485" r:id="rId67"/>
    <p:sldId id="486" r:id="rId68"/>
    <p:sldId id="487" r:id="rId69"/>
    <p:sldId id="616" r:id="rId7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96" autoAdjust="0"/>
    <p:restoredTop sz="88299" autoAdjust="0"/>
  </p:normalViewPr>
  <p:slideViewPr>
    <p:cSldViewPr>
      <p:cViewPr>
        <p:scale>
          <a:sx n="110" d="100"/>
          <a:sy n="110" d="100"/>
        </p:scale>
        <p:origin x="1480" y="22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diagrams/_rels/data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0.svg"/></Relationships>
</file>

<file path=ppt/diagrams/_rels/data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s>
</file>

<file path=ppt/diagrams/_rels/data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5.svg"/><Relationship Id="rId5" Type="http://schemas.openxmlformats.org/officeDocument/2006/relationships/image" Target="../media/image18.png"/><Relationship Id="rId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72.svg"/><Relationship Id="rId2" Type="http://schemas.openxmlformats.org/officeDocument/2006/relationships/image" Target="../media/image62.svg"/><Relationship Id="rId1" Type="http://schemas.openxmlformats.org/officeDocument/2006/relationships/image" Target="../media/image75.png"/><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77.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79.png"/><Relationship Id="rId14" Type="http://schemas.openxmlformats.org/officeDocument/2006/relationships/image" Target="../media/image7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94.png"/><Relationship Id="rId7" Type="http://schemas.openxmlformats.org/officeDocument/2006/relationships/image" Target="../media/image95.png"/><Relationship Id="rId2" Type="http://schemas.openxmlformats.org/officeDocument/2006/relationships/image" Target="../media/image88.svg"/><Relationship Id="rId1" Type="http://schemas.openxmlformats.org/officeDocument/2006/relationships/image" Target="../media/image93.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9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107.png"/><Relationship Id="rId7" Type="http://schemas.openxmlformats.org/officeDocument/2006/relationships/image" Target="../media/image109.png"/><Relationship Id="rId2" Type="http://schemas.openxmlformats.org/officeDocument/2006/relationships/image" Target="../media/image97.svg"/><Relationship Id="rId1" Type="http://schemas.openxmlformats.org/officeDocument/2006/relationships/image" Target="../media/image106.png"/><Relationship Id="rId6" Type="http://schemas.openxmlformats.org/officeDocument/2006/relationships/image" Target="../media/image101.svg"/><Relationship Id="rId5" Type="http://schemas.openxmlformats.org/officeDocument/2006/relationships/image" Target="../media/image108.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1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5.svg"/><Relationship Id="rId5" Type="http://schemas.openxmlformats.org/officeDocument/2006/relationships/image" Target="../media/image117.png"/><Relationship Id="rId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02E517-6665-45C3-9994-0D8024EDACA5}"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B8D4713B-BB30-475E-BD19-C849FE98238E}">
      <dgm:prSet/>
      <dgm:spPr/>
      <dgm:t>
        <a:bodyPr/>
        <a:lstStyle/>
        <a:p>
          <a:pPr>
            <a:lnSpc>
              <a:spcPct val="100000"/>
            </a:lnSpc>
          </a:pPr>
          <a:r>
            <a:rPr lang="en-US"/>
            <a:t>Weekly programming assignments</a:t>
          </a:r>
        </a:p>
      </dgm:t>
    </dgm:pt>
    <dgm:pt modelId="{2C64CEDC-0BE3-4A07-A22D-E63A3A45EF5E}" type="parTrans" cxnId="{BCC0113F-594D-4E97-90F5-153198E3FB19}">
      <dgm:prSet/>
      <dgm:spPr/>
      <dgm:t>
        <a:bodyPr/>
        <a:lstStyle/>
        <a:p>
          <a:endParaRPr lang="en-US"/>
        </a:p>
      </dgm:t>
    </dgm:pt>
    <dgm:pt modelId="{C76BFD7B-03D0-40C4-885F-6683F2269D5B}" type="sibTrans" cxnId="{BCC0113F-594D-4E97-90F5-153198E3FB19}">
      <dgm:prSet/>
      <dgm:spPr/>
      <dgm:t>
        <a:bodyPr/>
        <a:lstStyle/>
        <a:p>
          <a:endParaRPr lang="en-US"/>
        </a:p>
      </dgm:t>
    </dgm:pt>
    <dgm:pt modelId="{1C6AE862-FB2D-4CDA-BB75-AD308A0DF3AD}">
      <dgm:prSet/>
      <dgm:spPr/>
      <dgm:t>
        <a:bodyPr/>
        <a:lstStyle/>
        <a:p>
          <a:pPr>
            <a:lnSpc>
              <a:spcPct val="100000"/>
            </a:lnSpc>
          </a:pPr>
          <a:r>
            <a:rPr lang="en-US"/>
            <a:t>Short quizzes on the assigned readings</a:t>
          </a:r>
        </a:p>
      </dgm:t>
    </dgm:pt>
    <dgm:pt modelId="{44437FF5-4F2A-4BA8-8487-A7AB39AE8354}" type="parTrans" cxnId="{379DF6AA-2F7C-4475-AC7E-F452263C2F2E}">
      <dgm:prSet/>
      <dgm:spPr/>
      <dgm:t>
        <a:bodyPr/>
        <a:lstStyle/>
        <a:p>
          <a:endParaRPr lang="en-US"/>
        </a:p>
      </dgm:t>
    </dgm:pt>
    <dgm:pt modelId="{B1E12A53-8185-43E0-9789-673B4C921A97}" type="sibTrans" cxnId="{379DF6AA-2F7C-4475-AC7E-F452263C2F2E}">
      <dgm:prSet/>
      <dgm:spPr/>
      <dgm:t>
        <a:bodyPr/>
        <a:lstStyle/>
        <a:p>
          <a:endParaRPr lang="en-US"/>
        </a:p>
      </dgm:t>
    </dgm:pt>
    <dgm:pt modelId="{B766CE3E-D695-4D08-91C1-D24428980E12}">
      <dgm:prSet/>
      <dgm:spPr/>
      <dgm:t>
        <a:bodyPr/>
        <a:lstStyle/>
        <a:p>
          <a:pPr>
            <a:lnSpc>
              <a:spcPct val="100000"/>
            </a:lnSpc>
          </a:pPr>
          <a:r>
            <a:rPr lang="en-US"/>
            <a:t>Self-designed final project</a:t>
          </a:r>
        </a:p>
      </dgm:t>
    </dgm:pt>
    <dgm:pt modelId="{BC12887F-FCC8-4F65-968F-39453F5C8F2E}" type="parTrans" cxnId="{1B2A4804-F228-461A-953C-74ADB710D44C}">
      <dgm:prSet/>
      <dgm:spPr/>
      <dgm:t>
        <a:bodyPr/>
        <a:lstStyle/>
        <a:p>
          <a:endParaRPr lang="en-US"/>
        </a:p>
      </dgm:t>
    </dgm:pt>
    <dgm:pt modelId="{C2FD2716-0758-4681-887C-A3D9635AB557}" type="sibTrans" cxnId="{1B2A4804-F228-461A-953C-74ADB710D44C}">
      <dgm:prSet/>
      <dgm:spPr/>
      <dgm:t>
        <a:bodyPr/>
        <a:lstStyle/>
        <a:p>
          <a:endParaRPr lang="en-US"/>
        </a:p>
      </dgm:t>
    </dgm:pt>
    <dgm:pt modelId="{CC1B5054-A555-4B98-BC80-3EF8E5090D6E}">
      <dgm:prSet/>
      <dgm:spPr/>
      <dgm:t>
        <a:bodyPr/>
        <a:lstStyle/>
        <a:p>
          <a:pPr>
            <a:lnSpc>
              <a:spcPct val="100000"/>
            </a:lnSpc>
          </a:pPr>
          <a:r>
            <a:rPr lang="en-US"/>
            <a:t>No final exam or midterm</a:t>
          </a:r>
        </a:p>
      </dgm:t>
    </dgm:pt>
    <dgm:pt modelId="{0008087D-A1BD-48B1-A080-CB6D568F5596}" type="parTrans" cxnId="{329D233E-F9F5-495F-981C-4DC2871B31AC}">
      <dgm:prSet/>
      <dgm:spPr/>
      <dgm:t>
        <a:bodyPr/>
        <a:lstStyle/>
        <a:p>
          <a:endParaRPr lang="en-US"/>
        </a:p>
      </dgm:t>
    </dgm:pt>
    <dgm:pt modelId="{3B82ECF5-3530-4004-8751-6981B5FEE109}" type="sibTrans" cxnId="{329D233E-F9F5-495F-981C-4DC2871B31AC}">
      <dgm:prSet/>
      <dgm:spPr/>
      <dgm:t>
        <a:bodyPr/>
        <a:lstStyle/>
        <a:p>
          <a:endParaRPr lang="en-US"/>
        </a:p>
      </dgm:t>
    </dgm:pt>
    <dgm:pt modelId="{AB5BE960-E3FE-412D-9D16-C3A04F17B7D5}">
      <dgm:prSet/>
      <dgm:spPr/>
      <dgm:t>
        <a:bodyPr/>
        <a:lstStyle/>
        <a:p>
          <a:pPr>
            <a:lnSpc>
              <a:spcPct val="100000"/>
            </a:lnSpc>
          </a:pPr>
          <a:r>
            <a:rPr lang="en-US"/>
            <a:t>All homework assignments can be done in pairs, except for HW1</a:t>
          </a:r>
        </a:p>
      </dgm:t>
    </dgm:pt>
    <dgm:pt modelId="{1D0B70ED-FD53-4606-AE56-B0C08F6E05D0}" type="parTrans" cxnId="{5A1487FA-EE50-44ED-BC61-4BC016500EB7}">
      <dgm:prSet/>
      <dgm:spPr/>
      <dgm:t>
        <a:bodyPr/>
        <a:lstStyle/>
        <a:p>
          <a:endParaRPr lang="en-US"/>
        </a:p>
      </dgm:t>
    </dgm:pt>
    <dgm:pt modelId="{7619500D-5CAF-484B-9DB9-82BDAF36F7E4}" type="sibTrans" cxnId="{5A1487FA-EE50-44ED-BC61-4BC016500EB7}">
      <dgm:prSet/>
      <dgm:spPr/>
      <dgm:t>
        <a:bodyPr/>
        <a:lstStyle/>
        <a:p>
          <a:endParaRPr lang="en-US"/>
        </a:p>
      </dgm:t>
    </dgm:pt>
    <dgm:pt modelId="{34496962-7D71-4A62-BC5C-D9E0DEB0A45A}">
      <dgm:prSet/>
      <dgm:spPr/>
      <dgm:t>
        <a:bodyPr/>
        <a:lstStyle/>
        <a:p>
          <a:pPr>
            <a:lnSpc>
              <a:spcPct val="100000"/>
            </a:lnSpc>
          </a:pPr>
          <a:r>
            <a:rPr lang="en-US"/>
            <a:t>Final project will be teams of ~4-5 people </a:t>
          </a:r>
        </a:p>
      </dgm:t>
    </dgm:pt>
    <dgm:pt modelId="{0214B0D8-572B-4033-AB2E-CA8B41D764DF}" type="parTrans" cxnId="{D33FAB37-EB5D-4D23-9382-4D120F1F03EB}">
      <dgm:prSet/>
      <dgm:spPr/>
      <dgm:t>
        <a:bodyPr/>
        <a:lstStyle/>
        <a:p>
          <a:endParaRPr lang="en-US"/>
        </a:p>
      </dgm:t>
    </dgm:pt>
    <dgm:pt modelId="{23DC4007-363A-4590-B436-1D0D2BE84D09}" type="sibTrans" cxnId="{D33FAB37-EB5D-4D23-9382-4D120F1F03EB}">
      <dgm:prSet/>
      <dgm:spPr/>
      <dgm:t>
        <a:bodyPr/>
        <a:lstStyle/>
        <a:p>
          <a:endParaRPr lang="en-US"/>
        </a:p>
      </dgm:t>
    </dgm:pt>
    <dgm:pt modelId="{F5DB9CF6-EB55-440A-B295-79325E7B2B8C}">
      <dgm:prSet/>
      <dgm:spPr/>
      <dgm:t>
        <a:bodyPr/>
        <a:lstStyle/>
        <a:p>
          <a:pPr>
            <a:lnSpc>
              <a:spcPct val="100000"/>
            </a:lnSpc>
          </a:pPr>
          <a:r>
            <a:rPr lang="en-US"/>
            <a:t>5 free late days for the term (1 minute - 24 hours = 1 day late)</a:t>
          </a:r>
        </a:p>
      </dgm:t>
    </dgm:pt>
    <dgm:pt modelId="{C0768E31-CDBC-4E9E-BA88-83FD3F4AA1ED}" type="parTrans" cxnId="{C50F3F6D-3B57-43B0-A03A-CB7BAC65D215}">
      <dgm:prSet/>
      <dgm:spPr/>
      <dgm:t>
        <a:bodyPr/>
        <a:lstStyle/>
        <a:p>
          <a:endParaRPr lang="en-US"/>
        </a:p>
      </dgm:t>
    </dgm:pt>
    <dgm:pt modelId="{F2291C51-52C7-42D2-8537-30876B08CFB5}" type="sibTrans" cxnId="{C50F3F6D-3B57-43B0-A03A-CB7BAC65D215}">
      <dgm:prSet/>
      <dgm:spPr/>
      <dgm:t>
        <a:bodyPr/>
        <a:lstStyle/>
        <a:p>
          <a:endParaRPr lang="en-US"/>
        </a:p>
      </dgm:t>
    </dgm:pt>
    <dgm:pt modelId="{3EDB3784-68C7-4B0C-8026-20BD5DBFC05E}">
      <dgm:prSet/>
      <dgm:spPr/>
      <dgm:t>
        <a:bodyPr/>
        <a:lstStyle/>
        <a:p>
          <a:pPr>
            <a:lnSpc>
              <a:spcPct val="100000"/>
            </a:lnSpc>
          </a:pPr>
          <a:r>
            <a:rPr lang="en-US"/>
            <a:t>You cannot drop your lowest scoring homework</a:t>
          </a:r>
        </a:p>
      </dgm:t>
    </dgm:pt>
    <dgm:pt modelId="{89082E0D-3822-49DC-84D2-0ECE65F4550A}" type="parTrans" cxnId="{40AFCF85-1793-4A9B-B07A-98B3155EA770}">
      <dgm:prSet/>
      <dgm:spPr/>
      <dgm:t>
        <a:bodyPr/>
        <a:lstStyle/>
        <a:p>
          <a:endParaRPr lang="en-US"/>
        </a:p>
      </dgm:t>
    </dgm:pt>
    <dgm:pt modelId="{A80D3C9C-93E7-46F0-AEE6-53B9A2EACC1B}" type="sibTrans" cxnId="{40AFCF85-1793-4A9B-B07A-98B3155EA770}">
      <dgm:prSet/>
      <dgm:spPr/>
      <dgm:t>
        <a:bodyPr/>
        <a:lstStyle/>
        <a:p>
          <a:endParaRPr lang="en-US"/>
        </a:p>
      </dgm:t>
    </dgm:pt>
    <dgm:pt modelId="{E25A0BF7-9B7D-4B41-A141-6A64756197C5}" type="pres">
      <dgm:prSet presAssocID="{6402E517-6665-45C3-9994-0D8024EDACA5}" presName="root" presStyleCnt="0">
        <dgm:presLayoutVars>
          <dgm:dir/>
          <dgm:resizeHandles val="exact"/>
        </dgm:presLayoutVars>
      </dgm:prSet>
      <dgm:spPr/>
    </dgm:pt>
    <dgm:pt modelId="{5ED7C651-BF7D-45E2-93E5-6E38E9E6552D}" type="pres">
      <dgm:prSet presAssocID="{B8D4713B-BB30-475E-BD19-C849FE98238E}" presName="compNode" presStyleCnt="0"/>
      <dgm:spPr/>
    </dgm:pt>
    <dgm:pt modelId="{71D368ED-1BDB-4019-BD01-8461F28C6557}" type="pres">
      <dgm:prSet presAssocID="{B8D4713B-BB30-475E-BD19-C849FE98238E}" presName="bgRect" presStyleLbl="bgShp" presStyleIdx="0" presStyleCnt="8"/>
      <dgm:spPr/>
    </dgm:pt>
    <dgm:pt modelId="{B288D9C1-1A67-4C9B-B514-53E1811809E1}" type="pres">
      <dgm:prSet presAssocID="{B8D4713B-BB30-475E-BD19-C849FE98238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09BC022C-BAC1-4327-970A-74217ECF114F}" type="pres">
      <dgm:prSet presAssocID="{B8D4713B-BB30-475E-BD19-C849FE98238E}" presName="spaceRect" presStyleCnt="0"/>
      <dgm:spPr/>
    </dgm:pt>
    <dgm:pt modelId="{7EDEC2E3-1F74-4138-B786-5F77AFEED552}" type="pres">
      <dgm:prSet presAssocID="{B8D4713B-BB30-475E-BD19-C849FE98238E}" presName="parTx" presStyleLbl="revTx" presStyleIdx="0" presStyleCnt="8">
        <dgm:presLayoutVars>
          <dgm:chMax val="0"/>
          <dgm:chPref val="0"/>
        </dgm:presLayoutVars>
      </dgm:prSet>
      <dgm:spPr/>
    </dgm:pt>
    <dgm:pt modelId="{A83D93F5-7D6C-493F-AFAB-04ACDBFA5CD7}" type="pres">
      <dgm:prSet presAssocID="{C76BFD7B-03D0-40C4-885F-6683F2269D5B}" presName="sibTrans" presStyleCnt="0"/>
      <dgm:spPr/>
    </dgm:pt>
    <dgm:pt modelId="{F401BFC4-635D-4960-8B7B-F3B5AD295E14}" type="pres">
      <dgm:prSet presAssocID="{1C6AE862-FB2D-4CDA-BB75-AD308A0DF3AD}" presName="compNode" presStyleCnt="0"/>
      <dgm:spPr/>
    </dgm:pt>
    <dgm:pt modelId="{16E6E990-7FD8-464A-BA13-14255C0B1C95}" type="pres">
      <dgm:prSet presAssocID="{1C6AE862-FB2D-4CDA-BB75-AD308A0DF3AD}" presName="bgRect" presStyleLbl="bgShp" presStyleIdx="1" presStyleCnt="8"/>
      <dgm:spPr/>
    </dgm:pt>
    <dgm:pt modelId="{5BCE7AA8-9510-4743-85C5-39A29C0F156F}" type="pres">
      <dgm:prSet presAssocID="{1C6AE862-FB2D-4CDA-BB75-AD308A0DF3A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ll"/>
        </a:ext>
      </dgm:extLst>
    </dgm:pt>
    <dgm:pt modelId="{3F402AF1-41EE-46BA-BD64-E8CC5137CE54}" type="pres">
      <dgm:prSet presAssocID="{1C6AE862-FB2D-4CDA-BB75-AD308A0DF3AD}" presName="spaceRect" presStyleCnt="0"/>
      <dgm:spPr/>
    </dgm:pt>
    <dgm:pt modelId="{B141A340-D92E-44DA-A82A-95A947235B38}" type="pres">
      <dgm:prSet presAssocID="{1C6AE862-FB2D-4CDA-BB75-AD308A0DF3AD}" presName="parTx" presStyleLbl="revTx" presStyleIdx="1" presStyleCnt="8">
        <dgm:presLayoutVars>
          <dgm:chMax val="0"/>
          <dgm:chPref val="0"/>
        </dgm:presLayoutVars>
      </dgm:prSet>
      <dgm:spPr/>
    </dgm:pt>
    <dgm:pt modelId="{038C1E22-D663-431E-B266-C03923A77736}" type="pres">
      <dgm:prSet presAssocID="{B1E12A53-8185-43E0-9789-673B4C921A97}" presName="sibTrans" presStyleCnt="0"/>
      <dgm:spPr/>
    </dgm:pt>
    <dgm:pt modelId="{83302C8D-A507-42B1-BCA8-B9FC23FE38C3}" type="pres">
      <dgm:prSet presAssocID="{B766CE3E-D695-4D08-91C1-D24428980E12}" presName="compNode" presStyleCnt="0"/>
      <dgm:spPr/>
    </dgm:pt>
    <dgm:pt modelId="{4054C62D-ACF2-4E61-8FA0-CB4F438B5C77}" type="pres">
      <dgm:prSet presAssocID="{B766CE3E-D695-4D08-91C1-D24428980E12}" presName="bgRect" presStyleLbl="bgShp" presStyleIdx="2" presStyleCnt="8"/>
      <dgm:spPr/>
    </dgm:pt>
    <dgm:pt modelId="{ED677367-29C5-46FA-933B-4FF5D32EBD01}" type="pres">
      <dgm:prSet presAssocID="{B766CE3E-D695-4D08-91C1-D24428980E12}"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FAEB368C-4715-408C-8B17-130E5C395E13}" type="pres">
      <dgm:prSet presAssocID="{B766CE3E-D695-4D08-91C1-D24428980E12}" presName="spaceRect" presStyleCnt="0"/>
      <dgm:spPr/>
    </dgm:pt>
    <dgm:pt modelId="{A42D4A86-2610-44DE-82AF-7A52B879F6DA}" type="pres">
      <dgm:prSet presAssocID="{B766CE3E-D695-4D08-91C1-D24428980E12}" presName="parTx" presStyleLbl="revTx" presStyleIdx="2" presStyleCnt="8">
        <dgm:presLayoutVars>
          <dgm:chMax val="0"/>
          <dgm:chPref val="0"/>
        </dgm:presLayoutVars>
      </dgm:prSet>
      <dgm:spPr/>
    </dgm:pt>
    <dgm:pt modelId="{BD1AB2AA-5D66-4609-A04F-49A8E279DBDE}" type="pres">
      <dgm:prSet presAssocID="{C2FD2716-0758-4681-887C-A3D9635AB557}" presName="sibTrans" presStyleCnt="0"/>
      <dgm:spPr/>
    </dgm:pt>
    <dgm:pt modelId="{15BF3917-7F0A-4653-B4B7-8506785DC447}" type="pres">
      <dgm:prSet presAssocID="{CC1B5054-A555-4B98-BC80-3EF8E5090D6E}" presName="compNode" presStyleCnt="0"/>
      <dgm:spPr/>
    </dgm:pt>
    <dgm:pt modelId="{D155E38C-49C0-4B84-96D7-6FCEFA077BD1}" type="pres">
      <dgm:prSet presAssocID="{CC1B5054-A555-4B98-BC80-3EF8E5090D6E}" presName="bgRect" presStyleLbl="bgShp" presStyleIdx="3" presStyleCnt="8"/>
      <dgm:spPr/>
    </dgm:pt>
    <dgm:pt modelId="{13D7C67E-B149-421B-864D-74B9ACB305D5}" type="pres">
      <dgm:prSet presAssocID="{CC1B5054-A555-4B98-BC80-3EF8E5090D6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99563D94-0A8C-4C6C-A7A5-104DC6E496A1}" type="pres">
      <dgm:prSet presAssocID="{CC1B5054-A555-4B98-BC80-3EF8E5090D6E}" presName="spaceRect" presStyleCnt="0"/>
      <dgm:spPr/>
    </dgm:pt>
    <dgm:pt modelId="{ECB9F3FF-D5D9-4094-8710-FB373AD0C346}" type="pres">
      <dgm:prSet presAssocID="{CC1B5054-A555-4B98-BC80-3EF8E5090D6E}" presName="parTx" presStyleLbl="revTx" presStyleIdx="3" presStyleCnt="8">
        <dgm:presLayoutVars>
          <dgm:chMax val="0"/>
          <dgm:chPref val="0"/>
        </dgm:presLayoutVars>
      </dgm:prSet>
      <dgm:spPr/>
    </dgm:pt>
    <dgm:pt modelId="{151A1186-1C49-453B-AD70-A10134F8722A}" type="pres">
      <dgm:prSet presAssocID="{3B82ECF5-3530-4004-8751-6981B5FEE109}" presName="sibTrans" presStyleCnt="0"/>
      <dgm:spPr/>
    </dgm:pt>
    <dgm:pt modelId="{E1C9AEF7-CF00-4B09-9057-762AEAD5CA7B}" type="pres">
      <dgm:prSet presAssocID="{AB5BE960-E3FE-412D-9D16-C3A04F17B7D5}" presName="compNode" presStyleCnt="0"/>
      <dgm:spPr/>
    </dgm:pt>
    <dgm:pt modelId="{C69EA49E-504C-44DF-BD58-233986258DB3}" type="pres">
      <dgm:prSet presAssocID="{AB5BE960-E3FE-412D-9D16-C3A04F17B7D5}" presName="bgRect" presStyleLbl="bgShp" presStyleIdx="4" presStyleCnt="8"/>
      <dgm:spPr/>
    </dgm:pt>
    <dgm:pt modelId="{4CE6A338-E29E-4063-9EA0-49E41FAD39D0}" type="pres">
      <dgm:prSet presAssocID="{AB5BE960-E3FE-412D-9D16-C3A04F17B7D5}" presName="iconRect" presStyleLbl="node1" presStyleIdx="4"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Users"/>
        </a:ext>
      </dgm:extLst>
    </dgm:pt>
    <dgm:pt modelId="{1B6263B5-EF27-4EE5-876E-39C6B58F9CB8}" type="pres">
      <dgm:prSet presAssocID="{AB5BE960-E3FE-412D-9D16-C3A04F17B7D5}" presName="spaceRect" presStyleCnt="0"/>
      <dgm:spPr/>
    </dgm:pt>
    <dgm:pt modelId="{0BA8D490-604D-46F3-8659-17EEE6A97FBD}" type="pres">
      <dgm:prSet presAssocID="{AB5BE960-E3FE-412D-9D16-C3A04F17B7D5}" presName="parTx" presStyleLbl="revTx" presStyleIdx="4" presStyleCnt="8">
        <dgm:presLayoutVars>
          <dgm:chMax val="0"/>
          <dgm:chPref val="0"/>
        </dgm:presLayoutVars>
      </dgm:prSet>
      <dgm:spPr/>
    </dgm:pt>
    <dgm:pt modelId="{ADD83921-70F4-4B1C-924A-C97AB41327FE}" type="pres">
      <dgm:prSet presAssocID="{7619500D-5CAF-484B-9DB9-82BDAF36F7E4}" presName="sibTrans" presStyleCnt="0"/>
      <dgm:spPr/>
    </dgm:pt>
    <dgm:pt modelId="{0A35B5BF-A6D7-4009-94C6-56088E7E7529}" type="pres">
      <dgm:prSet presAssocID="{34496962-7D71-4A62-BC5C-D9E0DEB0A45A}" presName="compNode" presStyleCnt="0"/>
      <dgm:spPr/>
    </dgm:pt>
    <dgm:pt modelId="{638CAB18-FB96-487C-AA07-52E23F9D54DD}" type="pres">
      <dgm:prSet presAssocID="{34496962-7D71-4A62-BC5C-D9E0DEB0A45A}" presName="bgRect" presStyleLbl="bgShp" presStyleIdx="5" presStyleCnt="8"/>
      <dgm:spPr/>
    </dgm:pt>
    <dgm:pt modelId="{95DC2813-70D8-4EC2-BF0C-EB2128D2D9FA}" type="pres">
      <dgm:prSet presAssocID="{34496962-7D71-4A62-BC5C-D9E0DEB0A45A}"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ildren"/>
        </a:ext>
      </dgm:extLst>
    </dgm:pt>
    <dgm:pt modelId="{56FF2244-D42A-4054-A10F-9363E66778F0}" type="pres">
      <dgm:prSet presAssocID="{34496962-7D71-4A62-BC5C-D9E0DEB0A45A}" presName="spaceRect" presStyleCnt="0"/>
      <dgm:spPr/>
    </dgm:pt>
    <dgm:pt modelId="{5EEF050D-A6B5-4340-BC8C-C24A139AB449}" type="pres">
      <dgm:prSet presAssocID="{34496962-7D71-4A62-BC5C-D9E0DEB0A45A}" presName="parTx" presStyleLbl="revTx" presStyleIdx="5" presStyleCnt="8">
        <dgm:presLayoutVars>
          <dgm:chMax val="0"/>
          <dgm:chPref val="0"/>
        </dgm:presLayoutVars>
      </dgm:prSet>
      <dgm:spPr/>
    </dgm:pt>
    <dgm:pt modelId="{55449145-FB33-4F08-A801-6D83891693D2}" type="pres">
      <dgm:prSet presAssocID="{23DC4007-363A-4590-B436-1D0D2BE84D09}" presName="sibTrans" presStyleCnt="0"/>
      <dgm:spPr/>
    </dgm:pt>
    <dgm:pt modelId="{6F63F65A-04C6-486F-AC52-663FC7820A3D}" type="pres">
      <dgm:prSet presAssocID="{F5DB9CF6-EB55-440A-B295-79325E7B2B8C}" presName="compNode" presStyleCnt="0"/>
      <dgm:spPr/>
    </dgm:pt>
    <dgm:pt modelId="{0053D43F-23C5-4E60-875F-2FBF30EC0DFB}" type="pres">
      <dgm:prSet presAssocID="{F5DB9CF6-EB55-440A-B295-79325E7B2B8C}" presName="bgRect" presStyleLbl="bgShp" presStyleIdx="6" presStyleCnt="8"/>
      <dgm:spPr/>
    </dgm:pt>
    <dgm:pt modelId="{C48FFBF9-B4F7-44E3-AB25-F811F15A770E}" type="pres">
      <dgm:prSet presAssocID="{F5DB9CF6-EB55-440A-B295-79325E7B2B8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lock"/>
        </a:ext>
      </dgm:extLst>
    </dgm:pt>
    <dgm:pt modelId="{35BAFC75-23C6-4B68-A933-40F1AA4F55AA}" type="pres">
      <dgm:prSet presAssocID="{F5DB9CF6-EB55-440A-B295-79325E7B2B8C}" presName="spaceRect" presStyleCnt="0"/>
      <dgm:spPr/>
    </dgm:pt>
    <dgm:pt modelId="{625E411D-588F-49A3-A8FE-B7FC5203E7C0}" type="pres">
      <dgm:prSet presAssocID="{F5DB9CF6-EB55-440A-B295-79325E7B2B8C}" presName="parTx" presStyleLbl="revTx" presStyleIdx="6" presStyleCnt="8">
        <dgm:presLayoutVars>
          <dgm:chMax val="0"/>
          <dgm:chPref val="0"/>
        </dgm:presLayoutVars>
      </dgm:prSet>
      <dgm:spPr/>
    </dgm:pt>
    <dgm:pt modelId="{918DA847-64AA-41D3-B76B-07327AD99047}" type="pres">
      <dgm:prSet presAssocID="{F2291C51-52C7-42D2-8537-30876B08CFB5}" presName="sibTrans" presStyleCnt="0"/>
      <dgm:spPr/>
    </dgm:pt>
    <dgm:pt modelId="{45B2A885-BDB7-4126-917D-BD4BFCED0DA1}" type="pres">
      <dgm:prSet presAssocID="{3EDB3784-68C7-4B0C-8026-20BD5DBFC05E}" presName="compNode" presStyleCnt="0"/>
      <dgm:spPr/>
    </dgm:pt>
    <dgm:pt modelId="{09BAB079-A1A8-4EC2-8650-6DD5B0C9B538}" type="pres">
      <dgm:prSet presAssocID="{3EDB3784-68C7-4B0C-8026-20BD5DBFC05E}" presName="bgRect" presStyleLbl="bgShp" presStyleIdx="7" presStyleCnt="8"/>
      <dgm:spPr/>
    </dgm:pt>
    <dgm:pt modelId="{FE04521C-9991-432F-AFF7-70206BF3C018}" type="pres">
      <dgm:prSet presAssocID="{3EDB3784-68C7-4B0C-8026-20BD5DBFC05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lose"/>
        </a:ext>
      </dgm:extLst>
    </dgm:pt>
    <dgm:pt modelId="{00997130-FA42-4DB2-94C2-C6DA17D234F8}" type="pres">
      <dgm:prSet presAssocID="{3EDB3784-68C7-4B0C-8026-20BD5DBFC05E}" presName="spaceRect" presStyleCnt="0"/>
      <dgm:spPr/>
    </dgm:pt>
    <dgm:pt modelId="{BE34B196-719B-4250-9A7F-D33E2F7266FD}" type="pres">
      <dgm:prSet presAssocID="{3EDB3784-68C7-4B0C-8026-20BD5DBFC05E}" presName="parTx" presStyleLbl="revTx" presStyleIdx="7" presStyleCnt="8">
        <dgm:presLayoutVars>
          <dgm:chMax val="0"/>
          <dgm:chPref val="0"/>
        </dgm:presLayoutVars>
      </dgm:prSet>
      <dgm:spPr/>
    </dgm:pt>
  </dgm:ptLst>
  <dgm:cxnLst>
    <dgm:cxn modelId="{1B2A4804-F228-461A-953C-74ADB710D44C}" srcId="{6402E517-6665-45C3-9994-0D8024EDACA5}" destId="{B766CE3E-D695-4D08-91C1-D24428980E12}" srcOrd="2" destOrd="0" parTransId="{BC12887F-FCC8-4F65-968F-39453F5C8F2E}" sibTransId="{C2FD2716-0758-4681-887C-A3D9635AB557}"/>
    <dgm:cxn modelId="{8799350D-5886-2442-8792-DE70B7E376E8}" type="presOf" srcId="{B766CE3E-D695-4D08-91C1-D24428980E12}" destId="{A42D4A86-2610-44DE-82AF-7A52B879F6DA}" srcOrd="0" destOrd="0" presId="urn:microsoft.com/office/officeart/2018/2/layout/IconVerticalSolidList"/>
    <dgm:cxn modelId="{41E5BE35-EA74-1649-AAFB-60A18BE7ED4B}" type="presOf" srcId="{CC1B5054-A555-4B98-BC80-3EF8E5090D6E}" destId="{ECB9F3FF-D5D9-4094-8710-FB373AD0C346}" srcOrd="0" destOrd="0" presId="urn:microsoft.com/office/officeart/2018/2/layout/IconVerticalSolidList"/>
    <dgm:cxn modelId="{D33FAB37-EB5D-4D23-9382-4D120F1F03EB}" srcId="{6402E517-6665-45C3-9994-0D8024EDACA5}" destId="{34496962-7D71-4A62-BC5C-D9E0DEB0A45A}" srcOrd="5" destOrd="0" parTransId="{0214B0D8-572B-4033-AB2E-CA8B41D764DF}" sibTransId="{23DC4007-363A-4590-B436-1D0D2BE84D09}"/>
    <dgm:cxn modelId="{70F7863C-32D6-014B-B89D-BD7FA58FFFBE}" type="presOf" srcId="{6402E517-6665-45C3-9994-0D8024EDACA5}" destId="{E25A0BF7-9B7D-4B41-A141-6A64756197C5}" srcOrd="0" destOrd="0" presId="urn:microsoft.com/office/officeart/2018/2/layout/IconVerticalSolidList"/>
    <dgm:cxn modelId="{329D233E-F9F5-495F-981C-4DC2871B31AC}" srcId="{6402E517-6665-45C3-9994-0D8024EDACA5}" destId="{CC1B5054-A555-4B98-BC80-3EF8E5090D6E}" srcOrd="3" destOrd="0" parTransId="{0008087D-A1BD-48B1-A080-CB6D568F5596}" sibTransId="{3B82ECF5-3530-4004-8751-6981B5FEE109}"/>
    <dgm:cxn modelId="{BCC0113F-594D-4E97-90F5-153198E3FB19}" srcId="{6402E517-6665-45C3-9994-0D8024EDACA5}" destId="{B8D4713B-BB30-475E-BD19-C849FE98238E}" srcOrd="0" destOrd="0" parTransId="{2C64CEDC-0BE3-4A07-A22D-E63A3A45EF5E}" sibTransId="{C76BFD7B-03D0-40C4-885F-6683F2269D5B}"/>
    <dgm:cxn modelId="{EE2BB849-A3F9-7C42-8A0A-D8B3B526AD92}" type="presOf" srcId="{1C6AE862-FB2D-4CDA-BB75-AD308A0DF3AD}" destId="{B141A340-D92E-44DA-A82A-95A947235B38}" srcOrd="0" destOrd="0" presId="urn:microsoft.com/office/officeart/2018/2/layout/IconVerticalSolidList"/>
    <dgm:cxn modelId="{BA617A65-457A-044A-84AC-8575F4F082B4}" type="presOf" srcId="{B8D4713B-BB30-475E-BD19-C849FE98238E}" destId="{7EDEC2E3-1F74-4138-B786-5F77AFEED552}" srcOrd="0" destOrd="0" presId="urn:microsoft.com/office/officeart/2018/2/layout/IconVerticalSolidList"/>
    <dgm:cxn modelId="{C50F3F6D-3B57-43B0-A03A-CB7BAC65D215}" srcId="{6402E517-6665-45C3-9994-0D8024EDACA5}" destId="{F5DB9CF6-EB55-440A-B295-79325E7B2B8C}" srcOrd="6" destOrd="0" parTransId="{C0768E31-CDBC-4E9E-BA88-83FD3F4AA1ED}" sibTransId="{F2291C51-52C7-42D2-8537-30876B08CFB5}"/>
    <dgm:cxn modelId="{37D65471-71A4-334F-A31F-71A2AF9F8024}" type="presOf" srcId="{F5DB9CF6-EB55-440A-B295-79325E7B2B8C}" destId="{625E411D-588F-49A3-A8FE-B7FC5203E7C0}" srcOrd="0" destOrd="0" presId="urn:microsoft.com/office/officeart/2018/2/layout/IconVerticalSolidList"/>
    <dgm:cxn modelId="{40AFCF85-1793-4A9B-B07A-98B3155EA770}" srcId="{6402E517-6665-45C3-9994-0D8024EDACA5}" destId="{3EDB3784-68C7-4B0C-8026-20BD5DBFC05E}" srcOrd="7" destOrd="0" parTransId="{89082E0D-3822-49DC-84D2-0ECE65F4550A}" sibTransId="{A80D3C9C-93E7-46F0-AEE6-53B9A2EACC1B}"/>
    <dgm:cxn modelId="{146DB199-ADD4-1C49-9441-FFDC04B9C654}" type="presOf" srcId="{3EDB3784-68C7-4B0C-8026-20BD5DBFC05E}" destId="{BE34B196-719B-4250-9A7F-D33E2F7266FD}" srcOrd="0" destOrd="0" presId="urn:microsoft.com/office/officeart/2018/2/layout/IconVerticalSolidList"/>
    <dgm:cxn modelId="{379DF6AA-2F7C-4475-AC7E-F452263C2F2E}" srcId="{6402E517-6665-45C3-9994-0D8024EDACA5}" destId="{1C6AE862-FB2D-4CDA-BB75-AD308A0DF3AD}" srcOrd="1" destOrd="0" parTransId="{44437FF5-4F2A-4BA8-8487-A7AB39AE8354}" sibTransId="{B1E12A53-8185-43E0-9789-673B4C921A97}"/>
    <dgm:cxn modelId="{40D317C8-192C-4F47-BE43-C128F45E0769}" type="presOf" srcId="{34496962-7D71-4A62-BC5C-D9E0DEB0A45A}" destId="{5EEF050D-A6B5-4340-BC8C-C24A139AB449}" srcOrd="0" destOrd="0" presId="urn:microsoft.com/office/officeart/2018/2/layout/IconVerticalSolidList"/>
    <dgm:cxn modelId="{5F01B3F5-CD81-8A47-B4A7-3A8706F21224}" type="presOf" srcId="{AB5BE960-E3FE-412D-9D16-C3A04F17B7D5}" destId="{0BA8D490-604D-46F3-8659-17EEE6A97FBD}" srcOrd="0" destOrd="0" presId="urn:microsoft.com/office/officeart/2018/2/layout/IconVerticalSolidList"/>
    <dgm:cxn modelId="{5A1487FA-EE50-44ED-BC61-4BC016500EB7}" srcId="{6402E517-6665-45C3-9994-0D8024EDACA5}" destId="{AB5BE960-E3FE-412D-9D16-C3A04F17B7D5}" srcOrd="4" destOrd="0" parTransId="{1D0B70ED-FD53-4606-AE56-B0C08F6E05D0}" sibTransId="{7619500D-5CAF-484B-9DB9-82BDAF36F7E4}"/>
    <dgm:cxn modelId="{D0D5BAA4-7D01-644C-96E5-4361EFDB77F8}" type="presParOf" srcId="{E25A0BF7-9B7D-4B41-A141-6A64756197C5}" destId="{5ED7C651-BF7D-45E2-93E5-6E38E9E6552D}" srcOrd="0" destOrd="0" presId="urn:microsoft.com/office/officeart/2018/2/layout/IconVerticalSolidList"/>
    <dgm:cxn modelId="{2B083575-B88B-364E-8FC8-F2DA7C597CE7}" type="presParOf" srcId="{5ED7C651-BF7D-45E2-93E5-6E38E9E6552D}" destId="{71D368ED-1BDB-4019-BD01-8461F28C6557}" srcOrd="0" destOrd="0" presId="urn:microsoft.com/office/officeart/2018/2/layout/IconVerticalSolidList"/>
    <dgm:cxn modelId="{0C499B27-5577-7547-8B8D-A54680AE78EC}" type="presParOf" srcId="{5ED7C651-BF7D-45E2-93E5-6E38E9E6552D}" destId="{B288D9C1-1A67-4C9B-B514-53E1811809E1}" srcOrd="1" destOrd="0" presId="urn:microsoft.com/office/officeart/2018/2/layout/IconVerticalSolidList"/>
    <dgm:cxn modelId="{77C36578-2624-794D-9C3A-42F3907A11EB}" type="presParOf" srcId="{5ED7C651-BF7D-45E2-93E5-6E38E9E6552D}" destId="{09BC022C-BAC1-4327-970A-74217ECF114F}" srcOrd="2" destOrd="0" presId="urn:microsoft.com/office/officeart/2018/2/layout/IconVerticalSolidList"/>
    <dgm:cxn modelId="{F5F7BACD-3E7B-0A44-A670-44A3D09B0629}" type="presParOf" srcId="{5ED7C651-BF7D-45E2-93E5-6E38E9E6552D}" destId="{7EDEC2E3-1F74-4138-B786-5F77AFEED552}" srcOrd="3" destOrd="0" presId="urn:microsoft.com/office/officeart/2018/2/layout/IconVerticalSolidList"/>
    <dgm:cxn modelId="{70245E4B-54E5-664F-93CC-1DB083B65378}" type="presParOf" srcId="{E25A0BF7-9B7D-4B41-A141-6A64756197C5}" destId="{A83D93F5-7D6C-493F-AFAB-04ACDBFA5CD7}" srcOrd="1" destOrd="0" presId="urn:microsoft.com/office/officeart/2018/2/layout/IconVerticalSolidList"/>
    <dgm:cxn modelId="{E5D5745F-F629-FF45-B806-9E014A384A54}" type="presParOf" srcId="{E25A0BF7-9B7D-4B41-A141-6A64756197C5}" destId="{F401BFC4-635D-4960-8B7B-F3B5AD295E14}" srcOrd="2" destOrd="0" presId="urn:microsoft.com/office/officeart/2018/2/layout/IconVerticalSolidList"/>
    <dgm:cxn modelId="{1DBF3606-BB49-6841-B2C7-AF200A5B6115}" type="presParOf" srcId="{F401BFC4-635D-4960-8B7B-F3B5AD295E14}" destId="{16E6E990-7FD8-464A-BA13-14255C0B1C95}" srcOrd="0" destOrd="0" presId="urn:microsoft.com/office/officeart/2018/2/layout/IconVerticalSolidList"/>
    <dgm:cxn modelId="{87D8059E-6B21-2648-94DC-E2B8163E7653}" type="presParOf" srcId="{F401BFC4-635D-4960-8B7B-F3B5AD295E14}" destId="{5BCE7AA8-9510-4743-85C5-39A29C0F156F}" srcOrd="1" destOrd="0" presId="urn:microsoft.com/office/officeart/2018/2/layout/IconVerticalSolidList"/>
    <dgm:cxn modelId="{D7DF9FC6-3568-CF41-AD5A-63F0DB228D80}" type="presParOf" srcId="{F401BFC4-635D-4960-8B7B-F3B5AD295E14}" destId="{3F402AF1-41EE-46BA-BD64-E8CC5137CE54}" srcOrd="2" destOrd="0" presId="urn:microsoft.com/office/officeart/2018/2/layout/IconVerticalSolidList"/>
    <dgm:cxn modelId="{2BD7247B-F575-524C-A174-A292DE142A04}" type="presParOf" srcId="{F401BFC4-635D-4960-8B7B-F3B5AD295E14}" destId="{B141A340-D92E-44DA-A82A-95A947235B38}" srcOrd="3" destOrd="0" presId="urn:microsoft.com/office/officeart/2018/2/layout/IconVerticalSolidList"/>
    <dgm:cxn modelId="{0D107823-F510-2144-A2E1-071FADA1B8CD}" type="presParOf" srcId="{E25A0BF7-9B7D-4B41-A141-6A64756197C5}" destId="{038C1E22-D663-431E-B266-C03923A77736}" srcOrd="3" destOrd="0" presId="urn:microsoft.com/office/officeart/2018/2/layout/IconVerticalSolidList"/>
    <dgm:cxn modelId="{DE6EBD98-C944-2D48-A9AF-93B5D24D97FE}" type="presParOf" srcId="{E25A0BF7-9B7D-4B41-A141-6A64756197C5}" destId="{83302C8D-A507-42B1-BCA8-B9FC23FE38C3}" srcOrd="4" destOrd="0" presId="urn:microsoft.com/office/officeart/2018/2/layout/IconVerticalSolidList"/>
    <dgm:cxn modelId="{8F095F41-3477-B74E-A438-E6405B5ADE82}" type="presParOf" srcId="{83302C8D-A507-42B1-BCA8-B9FC23FE38C3}" destId="{4054C62D-ACF2-4E61-8FA0-CB4F438B5C77}" srcOrd="0" destOrd="0" presId="urn:microsoft.com/office/officeart/2018/2/layout/IconVerticalSolidList"/>
    <dgm:cxn modelId="{D1682BE1-E601-FD4A-95A5-39C5CA3098BB}" type="presParOf" srcId="{83302C8D-A507-42B1-BCA8-B9FC23FE38C3}" destId="{ED677367-29C5-46FA-933B-4FF5D32EBD01}" srcOrd="1" destOrd="0" presId="urn:microsoft.com/office/officeart/2018/2/layout/IconVerticalSolidList"/>
    <dgm:cxn modelId="{992298F4-115A-374A-A54F-544F432C23FC}" type="presParOf" srcId="{83302C8D-A507-42B1-BCA8-B9FC23FE38C3}" destId="{FAEB368C-4715-408C-8B17-130E5C395E13}" srcOrd="2" destOrd="0" presId="urn:microsoft.com/office/officeart/2018/2/layout/IconVerticalSolidList"/>
    <dgm:cxn modelId="{92747E52-E6A5-1B4B-A88F-DF11C56EBB22}" type="presParOf" srcId="{83302C8D-A507-42B1-BCA8-B9FC23FE38C3}" destId="{A42D4A86-2610-44DE-82AF-7A52B879F6DA}" srcOrd="3" destOrd="0" presId="urn:microsoft.com/office/officeart/2018/2/layout/IconVerticalSolidList"/>
    <dgm:cxn modelId="{6BB2FFCE-EE8A-C645-A7AE-0831B7B56842}" type="presParOf" srcId="{E25A0BF7-9B7D-4B41-A141-6A64756197C5}" destId="{BD1AB2AA-5D66-4609-A04F-49A8E279DBDE}" srcOrd="5" destOrd="0" presId="urn:microsoft.com/office/officeart/2018/2/layout/IconVerticalSolidList"/>
    <dgm:cxn modelId="{F71038B7-38FA-F14F-812F-D2838F8D158C}" type="presParOf" srcId="{E25A0BF7-9B7D-4B41-A141-6A64756197C5}" destId="{15BF3917-7F0A-4653-B4B7-8506785DC447}" srcOrd="6" destOrd="0" presId="urn:microsoft.com/office/officeart/2018/2/layout/IconVerticalSolidList"/>
    <dgm:cxn modelId="{5947959C-E097-A44F-A6F5-F6AF9EDEE91C}" type="presParOf" srcId="{15BF3917-7F0A-4653-B4B7-8506785DC447}" destId="{D155E38C-49C0-4B84-96D7-6FCEFA077BD1}" srcOrd="0" destOrd="0" presId="urn:microsoft.com/office/officeart/2018/2/layout/IconVerticalSolidList"/>
    <dgm:cxn modelId="{8F437A4B-FEBC-FD4D-AA3F-8D6CF5E3AA67}" type="presParOf" srcId="{15BF3917-7F0A-4653-B4B7-8506785DC447}" destId="{13D7C67E-B149-421B-864D-74B9ACB305D5}" srcOrd="1" destOrd="0" presId="urn:microsoft.com/office/officeart/2018/2/layout/IconVerticalSolidList"/>
    <dgm:cxn modelId="{2D591425-5AD9-C745-9FCE-D498A707C860}" type="presParOf" srcId="{15BF3917-7F0A-4653-B4B7-8506785DC447}" destId="{99563D94-0A8C-4C6C-A7A5-104DC6E496A1}" srcOrd="2" destOrd="0" presId="urn:microsoft.com/office/officeart/2018/2/layout/IconVerticalSolidList"/>
    <dgm:cxn modelId="{12F10DEA-FAF1-5546-AD36-B6D7D133BE9D}" type="presParOf" srcId="{15BF3917-7F0A-4653-B4B7-8506785DC447}" destId="{ECB9F3FF-D5D9-4094-8710-FB373AD0C346}" srcOrd="3" destOrd="0" presId="urn:microsoft.com/office/officeart/2018/2/layout/IconVerticalSolidList"/>
    <dgm:cxn modelId="{8C1A87F3-C53B-2540-A297-A2DDA4A1366F}" type="presParOf" srcId="{E25A0BF7-9B7D-4B41-A141-6A64756197C5}" destId="{151A1186-1C49-453B-AD70-A10134F8722A}" srcOrd="7" destOrd="0" presId="urn:microsoft.com/office/officeart/2018/2/layout/IconVerticalSolidList"/>
    <dgm:cxn modelId="{CDA2243C-F2F0-414A-8039-70BC7B88CB62}" type="presParOf" srcId="{E25A0BF7-9B7D-4B41-A141-6A64756197C5}" destId="{E1C9AEF7-CF00-4B09-9057-762AEAD5CA7B}" srcOrd="8" destOrd="0" presId="urn:microsoft.com/office/officeart/2018/2/layout/IconVerticalSolidList"/>
    <dgm:cxn modelId="{32EE585E-D926-3C4B-A575-40E2CF26BE9E}" type="presParOf" srcId="{E1C9AEF7-CF00-4B09-9057-762AEAD5CA7B}" destId="{C69EA49E-504C-44DF-BD58-233986258DB3}" srcOrd="0" destOrd="0" presId="urn:microsoft.com/office/officeart/2018/2/layout/IconVerticalSolidList"/>
    <dgm:cxn modelId="{26F9DAFE-B96E-5141-A6A4-72FAD491CB32}" type="presParOf" srcId="{E1C9AEF7-CF00-4B09-9057-762AEAD5CA7B}" destId="{4CE6A338-E29E-4063-9EA0-49E41FAD39D0}" srcOrd="1" destOrd="0" presId="urn:microsoft.com/office/officeart/2018/2/layout/IconVerticalSolidList"/>
    <dgm:cxn modelId="{7C2EA690-89A1-2241-8C22-CD7D9E7F2623}" type="presParOf" srcId="{E1C9AEF7-CF00-4B09-9057-762AEAD5CA7B}" destId="{1B6263B5-EF27-4EE5-876E-39C6B58F9CB8}" srcOrd="2" destOrd="0" presId="urn:microsoft.com/office/officeart/2018/2/layout/IconVerticalSolidList"/>
    <dgm:cxn modelId="{E42FAF4D-025B-8D41-A91D-B9414173EAB1}" type="presParOf" srcId="{E1C9AEF7-CF00-4B09-9057-762AEAD5CA7B}" destId="{0BA8D490-604D-46F3-8659-17EEE6A97FBD}" srcOrd="3" destOrd="0" presId="urn:microsoft.com/office/officeart/2018/2/layout/IconVerticalSolidList"/>
    <dgm:cxn modelId="{D0B63D50-726B-6646-966F-E58F6EEAFAA0}" type="presParOf" srcId="{E25A0BF7-9B7D-4B41-A141-6A64756197C5}" destId="{ADD83921-70F4-4B1C-924A-C97AB41327FE}" srcOrd="9" destOrd="0" presId="urn:microsoft.com/office/officeart/2018/2/layout/IconVerticalSolidList"/>
    <dgm:cxn modelId="{D3ED2F4B-BA00-8247-8AE9-D9C3C654575E}" type="presParOf" srcId="{E25A0BF7-9B7D-4B41-A141-6A64756197C5}" destId="{0A35B5BF-A6D7-4009-94C6-56088E7E7529}" srcOrd="10" destOrd="0" presId="urn:microsoft.com/office/officeart/2018/2/layout/IconVerticalSolidList"/>
    <dgm:cxn modelId="{92A73FFD-BA9F-2642-97B4-690799186AA9}" type="presParOf" srcId="{0A35B5BF-A6D7-4009-94C6-56088E7E7529}" destId="{638CAB18-FB96-487C-AA07-52E23F9D54DD}" srcOrd="0" destOrd="0" presId="urn:microsoft.com/office/officeart/2018/2/layout/IconVerticalSolidList"/>
    <dgm:cxn modelId="{84F5B553-15A6-8245-BDEF-D329E3CD23AD}" type="presParOf" srcId="{0A35B5BF-A6D7-4009-94C6-56088E7E7529}" destId="{95DC2813-70D8-4EC2-BF0C-EB2128D2D9FA}" srcOrd="1" destOrd="0" presId="urn:microsoft.com/office/officeart/2018/2/layout/IconVerticalSolidList"/>
    <dgm:cxn modelId="{0F170577-572E-8642-82FE-402435E7C087}" type="presParOf" srcId="{0A35B5BF-A6D7-4009-94C6-56088E7E7529}" destId="{56FF2244-D42A-4054-A10F-9363E66778F0}" srcOrd="2" destOrd="0" presId="urn:microsoft.com/office/officeart/2018/2/layout/IconVerticalSolidList"/>
    <dgm:cxn modelId="{1550BB0E-1130-8547-8A6D-ED2B85F8D086}" type="presParOf" srcId="{0A35B5BF-A6D7-4009-94C6-56088E7E7529}" destId="{5EEF050D-A6B5-4340-BC8C-C24A139AB449}" srcOrd="3" destOrd="0" presId="urn:microsoft.com/office/officeart/2018/2/layout/IconVerticalSolidList"/>
    <dgm:cxn modelId="{031ED1D3-416C-C743-BB6F-3C9BBD2E8293}" type="presParOf" srcId="{E25A0BF7-9B7D-4B41-A141-6A64756197C5}" destId="{55449145-FB33-4F08-A801-6D83891693D2}" srcOrd="11" destOrd="0" presId="urn:microsoft.com/office/officeart/2018/2/layout/IconVerticalSolidList"/>
    <dgm:cxn modelId="{FCAE131A-8F88-074E-BF53-51272D7E0029}" type="presParOf" srcId="{E25A0BF7-9B7D-4B41-A141-6A64756197C5}" destId="{6F63F65A-04C6-486F-AC52-663FC7820A3D}" srcOrd="12" destOrd="0" presId="urn:microsoft.com/office/officeart/2018/2/layout/IconVerticalSolidList"/>
    <dgm:cxn modelId="{18066AFC-83C4-754E-892B-D5E8CD1350D4}" type="presParOf" srcId="{6F63F65A-04C6-486F-AC52-663FC7820A3D}" destId="{0053D43F-23C5-4E60-875F-2FBF30EC0DFB}" srcOrd="0" destOrd="0" presId="urn:microsoft.com/office/officeart/2018/2/layout/IconVerticalSolidList"/>
    <dgm:cxn modelId="{586DA650-DBFF-9946-82F4-B569EC0630FC}" type="presParOf" srcId="{6F63F65A-04C6-486F-AC52-663FC7820A3D}" destId="{C48FFBF9-B4F7-44E3-AB25-F811F15A770E}" srcOrd="1" destOrd="0" presId="urn:microsoft.com/office/officeart/2018/2/layout/IconVerticalSolidList"/>
    <dgm:cxn modelId="{C4B940E6-7D2C-514A-9BB9-1F90F12CE538}" type="presParOf" srcId="{6F63F65A-04C6-486F-AC52-663FC7820A3D}" destId="{35BAFC75-23C6-4B68-A933-40F1AA4F55AA}" srcOrd="2" destOrd="0" presId="urn:microsoft.com/office/officeart/2018/2/layout/IconVerticalSolidList"/>
    <dgm:cxn modelId="{A3FBCA26-54D2-9841-B2EA-59722CD3BDCC}" type="presParOf" srcId="{6F63F65A-04C6-486F-AC52-663FC7820A3D}" destId="{625E411D-588F-49A3-A8FE-B7FC5203E7C0}" srcOrd="3" destOrd="0" presId="urn:microsoft.com/office/officeart/2018/2/layout/IconVerticalSolidList"/>
    <dgm:cxn modelId="{38EE490F-B2CF-1D4B-B8F0-63669435E845}" type="presParOf" srcId="{E25A0BF7-9B7D-4B41-A141-6A64756197C5}" destId="{918DA847-64AA-41D3-B76B-07327AD99047}" srcOrd="13" destOrd="0" presId="urn:microsoft.com/office/officeart/2018/2/layout/IconVerticalSolidList"/>
    <dgm:cxn modelId="{BA46EAF6-F985-8547-A550-7E11F093D596}" type="presParOf" srcId="{E25A0BF7-9B7D-4B41-A141-6A64756197C5}" destId="{45B2A885-BDB7-4126-917D-BD4BFCED0DA1}" srcOrd="14" destOrd="0" presId="urn:microsoft.com/office/officeart/2018/2/layout/IconVerticalSolidList"/>
    <dgm:cxn modelId="{FAC0C71B-1349-5B4F-AE84-9E493A313534}" type="presParOf" srcId="{45B2A885-BDB7-4126-917D-BD4BFCED0DA1}" destId="{09BAB079-A1A8-4EC2-8650-6DD5B0C9B538}" srcOrd="0" destOrd="0" presId="urn:microsoft.com/office/officeart/2018/2/layout/IconVerticalSolidList"/>
    <dgm:cxn modelId="{9D89B3D7-0D1D-DE45-87BF-2D05D25458AE}" type="presParOf" srcId="{45B2A885-BDB7-4126-917D-BD4BFCED0DA1}" destId="{FE04521C-9991-432F-AFF7-70206BF3C018}" srcOrd="1" destOrd="0" presId="urn:microsoft.com/office/officeart/2018/2/layout/IconVerticalSolidList"/>
    <dgm:cxn modelId="{E6454F8D-491C-134D-885D-14B26653C4BA}" type="presParOf" srcId="{45B2A885-BDB7-4126-917D-BD4BFCED0DA1}" destId="{00997130-FA42-4DB2-94C2-C6DA17D234F8}" srcOrd="2" destOrd="0" presId="urn:microsoft.com/office/officeart/2018/2/layout/IconVerticalSolidList"/>
    <dgm:cxn modelId="{289E719D-F42C-0440-9D86-EACDBC3C82FC}" type="presParOf" srcId="{45B2A885-BDB7-4126-917D-BD4BFCED0DA1}" destId="{BE34B196-719B-4250-9A7F-D33E2F7266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95C3CB-6668-4063-A270-5112074229E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E1499A9-D3B8-408D-ADA7-D76537A50041}">
      <dgm:prSet/>
      <dgm:spPr/>
      <dgm:t>
        <a:bodyPr/>
        <a:lstStyle/>
        <a:p>
          <a:r>
            <a:rPr lang="en-US"/>
            <a:t>Assigning subject categories, topics, or genres</a:t>
          </a:r>
        </a:p>
      </dgm:t>
    </dgm:pt>
    <dgm:pt modelId="{8A13C60F-2E8D-42FD-83EA-FA92815D5CA9}" type="parTrans" cxnId="{42E1BBB6-9AF2-4841-877E-3B3BF53429DD}">
      <dgm:prSet/>
      <dgm:spPr/>
      <dgm:t>
        <a:bodyPr/>
        <a:lstStyle/>
        <a:p>
          <a:endParaRPr lang="en-US"/>
        </a:p>
      </dgm:t>
    </dgm:pt>
    <dgm:pt modelId="{89B38623-453A-4F21-B564-982FE7B51C54}" type="sibTrans" cxnId="{42E1BBB6-9AF2-4841-877E-3B3BF53429DD}">
      <dgm:prSet/>
      <dgm:spPr/>
      <dgm:t>
        <a:bodyPr/>
        <a:lstStyle/>
        <a:p>
          <a:endParaRPr lang="en-US"/>
        </a:p>
      </dgm:t>
    </dgm:pt>
    <dgm:pt modelId="{FB827982-DCD5-40C4-AA10-475595995D05}">
      <dgm:prSet/>
      <dgm:spPr/>
      <dgm:t>
        <a:bodyPr/>
        <a:lstStyle/>
        <a:p>
          <a:r>
            <a:rPr lang="en-US"/>
            <a:t>Spam detection</a:t>
          </a:r>
        </a:p>
      </dgm:t>
    </dgm:pt>
    <dgm:pt modelId="{AAACB27B-0E5D-4A81-85E8-55020EC953DC}" type="parTrans" cxnId="{274D92D5-41E7-4EB1-AFB7-AE17F8C46BF4}">
      <dgm:prSet/>
      <dgm:spPr/>
      <dgm:t>
        <a:bodyPr/>
        <a:lstStyle/>
        <a:p>
          <a:endParaRPr lang="en-US"/>
        </a:p>
      </dgm:t>
    </dgm:pt>
    <dgm:pt modelId="{88C7F891-498B-43B9-8BD8-768C2BCC781D}" type="sibTrans" cxnId="{274D92D5-41E7-4EB1-AFB7-AE17F8C46BF4}">
      <dgm:prSet/>
      <dgm:spPr/>
      <dgm:t>
        <a:bodyPr/>
        <a:lstStyle/>
        <a:p>
          <a:endParaRPr lang="en-US"/>
        </a:p>
      </dgm:t>
    </dgm:pt>
    <dgm:pt modelId="{CBCF6718-F93A-4AB6-A39C-770AFE971C68}">
      <dgm:prSet/>
      <dgm:spPr/>
      <dgm:t>
        <a:bodyPr/>
        <a:lstStyle/>
        <a:p>
          <a:r>
            <a:rPr lang="en-US"/>
            <a:t>Authorship identification</a:t>
          </a:r>
        </a:p>
      </dgm:t>
    </dgm:pt>
    <dgm:pt modelId="{352BAFF0-8856-4F46-81BA-AD265B6F21E3}" type="parTrans" cxnId="{A53D6B79-A147-41B2-A7B6-3550B7B1EFB9}">
      <dgm:prSet/>
      <dgm:spPr/>
      <dgm:t>
        <a:bodyPr/>
        <a:lstStyle/>
        <a:p>
          <a:endParaRPr lang="en-US"/>
        </a:p>
      </dgm:t>
    </dgm:pt>
    <dgm:pt modelId="{4D6F1E58-25FE-4CFD-9041-D10C7BFEFD26}" type="sibTrans" cxnId="{A53D6B79-A147-41B2-A7B6-3550B7B1EFB9}">
      <dgm:prSet/>
      <dgm:spPr/>
      <dgm:t>
        <a:bodyPr/>
        <a:lstStyle/>
        <a:p>
          <a:endParaRPr lang="en-US"/>
        </a:p>
      </dgm:t>
    </dgm:pt>
    <dgm:pt modelId="{FD6AE8AA-BBC0-4590-9576-665FD4EC24FC}">
      <dgm:prSet/>
      <dgm:spPr/>
      <dgm:t>
        <a:bodyPr/>
        <a:lstStyle/>
        <a:p>
          <a:r>
            <a:rPr lang="en-US"/>
            <a:t>Age/gender identification</a:t>
          </a:r>
        </a:p>
      </dgm:t>
    </dgm:pt>
    <dgm:pt modelId="{80BB4A2E-8B09-4011-B8C3-C28005F55EE7}" type="parTrans" cxnId="{1B117B1E-8115-4DFC-8ABF-827CEC5AF547}">
      <dgm:prSet/>
      <dgm:spPr/>
      <dgm:t>
        <a:bodyPr/>
        <a:lstStyle/>
        <a:p>
          <a:endParaRPr lang="en-US"/>
        </a:p>
      </dgm:t>
    </dgm:pt>
    <dgm:pt modelId="{04C990B0-27B3-4974-B169-3564D198EF04}" type="sibTrans" cxnId="{1B117B1E-8115-4DFC-8ABF-827CEC5AF547}">
      <dgm:prSet/>
      <dgm:spPr/>
      <dgm:t>
        <a:bodyPr/>
        <a:lstStyle/>
        <a:p>
          <a:endParaRPr lang="en-US"/>
        </a:p>
      </dgm:t>
    </dgm:pt>
    <dgm:pt modelId="{687E5D20-03A4-400B-8166-E7C35C7E4034}">
      <dgm:prSet/>
      <dgm:spPr/>
      <dgm:t>
        <a:bodyPr/>
        <a:lstStyle/>
        <a:p>
          <a:r>
            <a:rPr lang="en-US"/>
            <a:t>Language Identification</a:t>
          </a:r>
        </a:p>
      </dgm:t>
    </dgm:pt>
    <dgm:pt modelId="{32C30A10-9B12-40D8-B27D-91B3080E05EE}" type="parTrans" cxnId="{D7FF07E0-96F5-4989-B006-3411DADE7925}">
      <dgm:prSet/>
      <dgm:spPr/>
      <dgm:t>
        <a:bodyPr/>
        <a:lstStyle/>
        <a:p>
          <a:endParaRPr lang="en-US"/>
        </a:p>
      </dgm:t>
    </dgm:pt>
    <dgm:pt modelId="{88608FE8-6685-4C7F-867B-0547221B7F9E}" type="sibTrans" cxnId="{D7FF07E0-96F5-4989-B006-3411DADE7925}">
      <dgm:prSet/>
      <dgm:spPr/>
      <dgm:t>
        <a:bodyPr/>
        <a:lstStyle/>
        <a:p>
          <a:endParaRPr lang="en-US"/>
        </a:p>
      </dgm:t>
    </dgm:pt>
    <dgm:pt modelId="{0F08806D-C416-4DA5-B3F9-113DBD47EBB6}">
      <dgm:prSet/>
      <dgm:spPr/>
      <dgm:t>
        <a:bodyPr/>
        <a:lstStyle/>
        <a:p>
          <a:r>
            <a:rPr lang="en-US"/>
            <a:t>Sentiment analysis</a:t>
          </a:r>
        </a:p>
      </dgm:t>
    </dgm:pt>
    <dgm:pt modelId="{7B0FE9D9-1C7E-4C76-96B6-A930861F048C}" type="parTrans" cxnId="{A3184B87-6B0B-4D88-94B7-06B33FD2200E}">
      <dgm:prSet/>
      <dgm:spPr/>
      <dgm:t>
        <a:bodyPr/>
        <a:lstStyle/>
        <a:p>
          <a:endParaRPr lang="en-US"/>
        </a:p>
      </dgm:t>
    </dgm:pt>
    <dgm:pt modelId="{0D4F8B11-9031-4C1D-A7A0-949D85DB0F4B}" type="sibTrans" cxnId="{A3184B87-6B0B-4D88-94B7-06B33FD2200E}">
      <dgm:prSet/>
      <dgm:spPr/>
      <dgm:t>
        <a:bodyPr/>
        <a:lstStyle/>
        <a:p>
          <a:endParaRPr lang="en-US"/>
        </a:p>
      </dgm:t>
    </dgm:pt>
    <dgm:pt modelId="{13E87470-CDCE-4A9C-9EC4-3AFB1FD8BB37}">
      <dgm:prSet/>
      <dgm:spPr/>
      <dgm:t>
        <a:bodyPr/>
        <a:lstStyle/>
        <a:p>
          <a:r>
            <a:rPr lang="en-US"/>
            <a:t>…</a:t>
          </a:r>
        </a:p>
      </dgm:t>
    </dgm:pt>
    <dgm:pt modelId="{423C9724-E1E0-43C9-9F08-58382D55408C}" type="parTrans" cxnId="{57C913EC-8B0E-4967-BD46-D0D9B64CCBA0}">
      <dgm:prSet/>
      <dgm:spPr/>
      <dgm:t>
        <a:bodyPr/>
        <a:lstStyle/>
        <a:p>
          <a:endParaRPr lang="en-US"/>
        </a:p>
      </dgm:t>
    </dgm:pt>
    <dgm:pt modelId="{31930AE7-6B38-4773-8CDB-E54CF6DC2493}" type="sibTrans" cxnId="{57C913EC-8B0E-4967-BD46-D0D9B64CCBA0}">
      <dgm:prSet/>
      <dgm:spPr/>
      <dgm:t>
        <a:bodyPr/>
        <a:lstStyle/>
        <a:p>
          <a:endParaRPr lang="en-US"/>
        </a:p>
      </dgm:t>
    </dgm:pt>
    <dgm:pt modelId="{30A341DC-9F26-4755-BDCA-AA22EC297719}" type="pres">
      <dgm:prSet presAssocID="{2A95C3CB-6668-4063-A270-5112074229EE}" presName="root" presStyleCnt="0">
        <dgm:presLayoutVars>
          <dgm:dir/>
          <dgm:resizeHandles val="exact"/>
        </dgm:presLayoutVars>
      </dgm:prSet>
      <dgm:spPr/>
    </dgm:pt>
    <dgm:pt modelId="{D5AA5CDE-7C6F-468E-86EF-E9D0C716A05F}" type="pres">
      <dgm:prSet presAssocID="{7E1499A9-D3B8-408D-ADA7-D76537A50041}" presName="compNode" presStyleCnt="0"/>
      <dgm:spPr/>
    </dgm:pt>
    <dgm:pt modelId="{70D43F0E-131F-4932-81CA-234A4342E6B5}" type="pres">
      <dgm:prSet presAssocID="{7E1499A9-D3B8-408D-ADA7-D76537A50041}" presName="bgRect" presStyleLbl="bgShp" presStyleIdx="0" presStyleCnt="7"/>
      <dgm:spPr/>
    </dgm:pt>
    <dgm:pt modelId="{F22C8A27-2135-4060-BA4D-C3896B60BFC6}" type="pres">
      <dgm:prSet presAssocID="{7E1499A9-D3B8-408D-ADA7-D76537A50041}"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505F671-5D6E-4079-ACF7-9BC397FA6A6C}" type="pres">
      <dgm:prSet presAssocID="{7E1499A9-D3B8-408D-ADA7-D76537A50041}" presName="spaceRect" presStyleCnt="0"/>
      <dgm:spPr/>
    </dgm:pt>
    <dgm:pt modelId="{85BF18C5-CC8E-4D97-9CDE-FF017EF00D3F}" type="pres">
      <dgm:prSet presAssocID="{7E1499A9-D3B8-408D-ADA7-D76537A50041}" presName="parTx" presStyleLbl="revTx" presStyleIdx="0" presStyleCnt="7">
        <dgm:presLayoutVars>
          <dgm:chMax val="0"/>
          <dgm:chPref val="0"/>
        </dgm:presLayoutVars>
      </dgm:prSet>
      <dgm:spPr/>
    </dgm:pt>
    <dgm:pt modelId="{09EF8E95-5176-4DFC-B7E4-AC39F4D5AD18}" type="pres">
      <dgm:prSet presAssocID="{89B38623-453A-4F21-B564-982FE7B51C54}" presName="sibTrans" presStyleCnt="0"/>
      <dgm:spPr/>
    </dgm:pt>
    <dgm:pt modelId="{264CB642-CD6F-46D7-8E14-AEC91AC58DBF}" type="pres">
      <dgm:prSet presAssocID="{FB827982-DCD5-40C4-AA10-475595995D05}" presName="compNode" presStyleCnt="0"/>
      <dgm:spPr/>
    </dgm:pt>
    <dgm:pt modelId="{6F0E1588-9356-4427-A150-1E6677B9888D}" type="pres">
      <dgm:prSet presAssocID="{FB827982-DCD5-40C4-AA10-475595995D05}" presName="bgRect" presStyleLbl="bgShp" presStyleIdx="1" presStyleCnt="7"/>
      <dgm:spPr/>
    </dgm:pt>
    <dgm:pt modelId="{38BD1DCA-E57C-458B-91B9-0EF7604C5EE9}" type="pres">
      <dgm:prSet presAssocID="{FB827982-DCD5-40C4-AA10-475595995D0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D8813FA-9BA9-4DD0-8F66-E4C0F3077382}" type="pres">
      <dgm:prSet presAssocID="{FB827982-DCD5-40C4-AA10-475595995D05}" presName="spaceRect" presStyleCnt="0"/>
      <dgm:spPr/>
    </dgm:pt>
    <dgm:pt modelId="{E7799D68-5818-426A-B016-A8D7B9353351}" type="pres">
      <dgm:prSet presAssocID="{FB827982-DCD5-40C4-AA10-475595995D05}" presName="parTx" presStyleLbl="revTx" presStyleIdx="1" presStyleCnt="7">
        <dgm:presLayoutVars>
          <dgm:chMax val="0"/>
          <dgm:chPref val="0"/>
        </dgm:presLayoutVars>
      </dgm:prSet>
      <dgm:spPr/>
    </dgm:pt>
    <dgm:pt modelId="{C49B2971-E4E8-4EBD-8C75-1F7BC6AC2392}" type="pres">
      <dgm:prSet presAssocID="{88C7F891-498B-43B9-8BD8-768C2BCC781D}" presName="sibTrans" presStyleCnt="0"/>
      <dgm:spPr/>
    </dgm:pt>
    <dgm:pt modelId="{17E99BC8-FA31-499B-A330-94EE89761226}" type="pres">
      <dgm:prSet presAssocID="{CBCF6718-F93A-4AB6-A39C-770AFE971C68}" presName="compNode" presStyleCnt="0"/>
      <dgm:spPr/>
    </dgm:pt>
    <dgm:pt modelId="{DC1F37C0-39A4-4CBD-97F5-22AE73C89D5E}" type="pres">
      <dgm:prSet presAssocID="{CBCF6718-F93A-4AB6-A39C-770AFE971C68}" presName="bgRect" presStyleLbl="bgShp" presStyleIdx="2" presStyleCnt="7"/>
      <dgm:spPr/>
    </dgm:pt>
    <dgm:pt modelId="{DC17A773-B9AB-4ACB-83C1-436EACCBD52F}" type="pres">
      <dgm:prSet presAssocID="{CBCF6718-F93A-4AB6-A39C-770AFE971C6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4B257ECA-51BB-47BE-9D07-9752DDD4473E}" type="pres">
      <dgm:prSet presAssocID="{CBCF6718-F93A-4AB6-A39C-770AFE971C68}" presName="spaceRect" presStyleCnt="0"/>
      <dgm:spPr/>
    </dgm:pt>
    <dgm:pt modelId="{27ACAB59-4C9A-40AE-B02D-4047C1399EA4}" type="pres">
      <dgm:prSet presAssocID="{CBCF6718-F93A-4AB6-A39C-770AFE971C68}" presName="parTx" presStyleLbl="revTx" presStyleIdx="2" presStyleCnt="7">
        <dgm:presLayoutVars>
          <dgm:chMax val="0"/>
          <dgm:chPref val="0"/>
        </dgm:presLayoutVars>
      </dgm:prSet>
      <dgm:spPr/>
    </dgm:pt>
    <dgm:pt modelId="{82DCC82D-1109-41AB-B5AD-ED6A7E9C3C2E}" type="pres">
      <dgm:prSet presAssocID="{4D6F1E58-25FE-4CFD-9041-D10C7BFEFD26}" presName="sibTrans" presStyleCnt="0"/>
      <dgm:spPr/>
    </dgm:pt>
    <dgm:pt modelId="{817F12F3-76E5-4CA1-8878-CAED07DDDF25}" type="pres">
      <dgm:prSet presAssocID="{FD6AE8AA-BBC0-4590-9576-665FD4EC24FC}" presName="compNode" presStyleCnt="0"/>
      <dgm:spPr/>
    </dgm:pt>
    <dgm:pt modelId="{14FEFE34-8885-45D7-A123-9067A09C257F}" type="pres">
      <dgm:prSet presAssocID="{FD6AE8AA-BBC0-4590-9576-665FD4EC24FC}" presName="bgRect" presStyleLbl="bgShp" presStyleIdx="3" presStyleCnt="7"/>
      <dgm:spPr/>
    </dgm:pt>
    <dgm:pt modelId="{74324321-A97F-4508-8194-CC3DE1708CE1}" type="pres">
      <dgm:prSet presAssocID="{FD6AE8AA-BBC0-4590-9576-665FD4EC24F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imono"/>
        </a:ext>
      </dgm:extLst>
    </dgm:pt>
    <dgm:pt modelId="{A58741AA-9D09-4E95-9B87-786DA7A6F5DE}" type="pres">
      <dgm:prSet presAssocID="{FD6AE8AA-BBC0-4590-9576-665FD4EC24FC}" presName="spaceRect" presStyleCnt="0"/>
      <dgm:spPr/>
    </dgm:pt>
    <dgm:pt modelId="{EF42FEE1-062E-4060-849B-7434D1ABC714}" type="pres">
      <dgm:prSet presAssocID="{FD6AE8AA-BBC0-4590-9576-665FD4EC24FC}" presName="parTx" presStyleLbl="revTx" presStyleIdx="3" presStyleCnt="7">
        <dgm:presLayoutVars>
          <dgm:chMax val="0"/>
          <dgm:chPref val="0"/>
        </dgm:presLayoutVars>
      </dgm:prSet>
      <dgm:spPr/>
    </dgm:pt>
    <dgm:pt modelId="{A4860DF8-EDD8-4E27-8B44-0D313E66A167}" type="pres">
      <dgm:prSet presAssocID="{04C990B0-27B3-4974-B169-3564D198EF04}" presName="sibTrans" presStyleCnt="0"/>
      <dgm:spPr/>
    </dgm:pt>
    <dgm:pt modelId="{39BBB4BF-7698-4ED1-AEA7-F963EC39BA35}" type="pres">
      <dgm:prSet presAssocID="{687E5D20-03A4-400B-8166-E7C35C7E4034}" presName="compNode" presStyleCnt="0"/>
      <dgm:spPr/>
    </dgm:pt>
    <dgm:pt modelId="{AFD029E9-B9AD-46FC-B23A-8758C5CBA24C}" type="pres">
      <dgm:prSet presAssocID="{687E5D20-03A4-400B-8166-E7C35C7E4034}" presName="bgRect" presStyleLbl="bgShp" presStyleIdx="4" presStyleCnt="7"/>
      <dgm:spPr/>
    </dgm:pt>
    <dgm:pt modelId="{ADA39DFA-5C18-4A4E-A96B-DE881CB32056}" type="pres">
      <dgm:prSet presAssocID="{687E5D20-03A4-400B-8166-E7C35C7E403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198E1292-51EA-40FB-9540-5231B4A2EB87}" type="pres">
      <dgm:prSet presAssocID="{687E5D20-03A4-400B-8166-E7C35C7E4034}" presName="spaceRect" presStyleCnt="0"/>
      <dgm:spPr/>
    </dgm:pt>
    <dgm:pt modelId="{2800D2E1-D54C-493F-B039-24256ED6FE44}" type="pres">
      <dgm:prSet presAssocID="{687E5D20-03A4-400B-8166-E7C35C7E4034}" presName="parTx" presStyleLbl="revTx" presStyleIdx="4" presStyleCnt="7">
        <dgm:presLayoutVars>
          <dgm:chMax val="0"/>
          <dgm:chPref val="0"/>
        </dgm:presLayoutVars>
      </dgm:prSet>
      <dgm:spPr/>
    </dgm:pt>
    <dgm:pt modelId="{C4BF52CC-237D-4332-8112-8F61CE7561D7}" type="pres">
      <dgm:prSet presAssocID="{88608FE8-6685-4C7F-867B-0547221B7F9E}" presName="sibTrans" presStyleCnt="0"/>
      <dgm:spPr/>
    </dgm:pt>
    <dgm:pt modelId="{862098E4-B66A-4CD9-9E37-8B747F5BAA06}" type="pres">
      <dgm:prSet presAssocID="{0F08806D-C416-4DA5-B3F9-113DBD47EBB6}" presName="compNode" presStyleCnt="0"/>
      <dgm:spPr/>
    </dgm:pt>
    <dgm:pt modelId="{75AA1A27-4C34-49DD-A1A7-0892074F8A4D}" type="pres">
      <dgm:prSet presAssocID="{0F08806D-C416-4DA5-B3F9-113DBD47EBB6}" presName="bgRect" presStyleLbl="bgShp" presStyleIdx="5" presStyleCnt="7"/>
      <dgm:spPr/>
    </dgm:pt>
    <dgm:pt modelId="{F87B176F-1FFA-4560-8B0B-1B7D9F8204E7}" type="pres">
      <dgm:prSet presAssocID="{0F08806D-C416-4DA5-B3F9-113DBD47EBB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iling Face with No Fill"/>
        </a:ext>
      </dgm:extLst>
    </dgm:pt>
    <dgm:pt modelId="{B35E6FE3-0D86-436C-B957-45CD0401271D}" type="pres">
      <dgm:prSet presAssocID="{0F08806D-C416-4DA5-B3F9-113DBD47EBB6}" presName="spaceRect" presStyleCnt="0"/>
      <dgm:spPr/>
    </dgm:pt>
    <dgm:pt modelId="{EC4C7A7E-94EA-4138-ABDB-176455C38AC2}" type="pres">
      <dgm:prSet presAssocID="{0F08806D-C416-4DA5-B3F9-113DBD47EBB6}" presName="parTx" presStyleLbl="revTx" presStyleIdx="5" presStyleCnt="7">
        <dgm:presLayoutVars>
          <dgm:chMax val="0"/>
          <dgm:chPref val="0"/>
        </dgm:presLayoutVars>
      </dgm:prSet>
      <dgm:spPr/>
    </dgm:pt>
    <dgm:pt modelId="{7A36B183-3C97-45DB-9DF1-2D09E13A140A}" type="pres">
      <dgm:prSet presAssocID="{0D4F8B11-9031-4C1D-A7A0-949D85DB0F4B}" presName="sibTrans" presStyleCnt="0"/>
      <dgm:spPr/>
    </dgm:pt>
    <dgm:pt modelId="{0B9D52B7-5636-4738-9581-36241E638EB7}" type="pres">
      <dgm:prSet presAssocID="{13E87470-CDCE-4A9C-9EC4-3AFB1FD8BB37}" presName="compNode" presStyleCnt="0"/>
      <dgm:spPr/>
    </dgm:pt>
    <dgm:pt modelId="{F1637604-01EB-4252-87D5-A78BCA9BD34F}" type="pres">
      <dgm:prSet presAssocID="{13E87470-CDCE-4A9C-9EC4-3AFB1FD8BB37}" presName="bgRect" presStyleLbl="bgShp" presStyleIdx="6" presStyleCnt="7"/>
      <dgm:spPr/>
    </dgm:pt>
    <dgm:pt modelId="{E0EAF66F-8D33-45B3-8B21-9917143FE00B}" type="pres">
      <dgm:prSet presAssocID="{13E87470-CDCE-4A9C-9EC4-3AFB1FD8BB3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Wind Chime"/>
        </a:ext>
      </dgm:extLst>
    </dgm:pt>
    <dgm:pt modelId="{A74F9E16-2005-4DC6-A7CC-90ADF480782E}" type="pres">
      <dgm:prSet presAssocID="{13E87470-CDCE-4A9C-9EC4-3AFB1FD8BB37}" presName="spaceRect" presStyleCnt="0"/>
      <dgm:spPr/>
    </dgm:pt>
    <dgm:pt modelId="{6E6F29A8-BF3E-43D0-AD80-E9D161E2E9E3}" type="pres">
      <dgm:prSet presAssocID="{13E87470-CDCE-4A9C-9EC4-3AFB1FD8BB37}" presName="parTx" presStyleLbl="revTx" presStyleIdx="6" presStyleCnt="7">
        <dgm:presLayoutVars>
          <dgm:chMax val="0"/>
          <dgm:chPref val="0"/>
        </dgm:presLayoutVars>
      </dgm:prSet>
      <dgm:spPr/>
    </dgm:pt>
  </dgm:ptLst>
  <dgm:cxnLst>
    <dgm:cxn modelId="{9A862404-790B-4D0D-89E5-CD8D1E1D2FF2}" type="presOf" srcId="{13E87470-CDCE-4A9C-9EC4-3AFB1FD8BB37}" destId="{6E6F29A8-BF3E-43D0-AD80-E9D161E2E9E3}" srcOrd="0" destOrd="0" presId="urn:microsoft.com/office/officeart/2018/2/layout/IconVerticalSolidList"/>
    <dgm:cxn modelId="{1044AC04-0374-4F4B-9FF3-7A73D9ADC3A7}" type="presOf" srcId="{7E1499A9-D3B8-408D-ADA7-D76537A50041}" destId="{85BF18C5-CC8E-4D97-9CDE-FF017EF00D3F}" srcOrd="0" destOrd="0" presId="urn:microsoft.com/office/officeart/2018/2/layout/IconVerticalSolidList"/>
    <dgm:cxn modelId="{1B117B1E-8115-4DFC-8ABF-827CEC5AF547}" srcId="{2A95C3CB-6668-4063-A270-5112074229EE}" destId="{FD6AE8AA-BBC0-4590-9576-665FD4EC24FC}" srcOrd="3" destOrd="0" parTransId="{80BB4A2E-8B09-4011-B8C3-C28005F55EE7}" sibTransId="{04C990B0-27B3-4974-B169-3564D198EF04}"/>
    <dgm:cxn modelId="{B921BC4F-DAA7-460B-85FE-716E869B600E}" type="presOf" srcId="{0F08806D-C416-4DA5-B3F9-113DBD47EBB6}" destId="{EC4C7A7E-94EA-4138-ABDB-176455C38AC2}" srcOrd="0" destOrd="0" presId="urn:microsoft.com/office/officeart/2018/2/layout/IconVerticalSolidList"/>
    <dgm:cxn modelId="{A77F7C6C-9862-4AD3-8DFA-34D11BBA9857}" type="presOf" srcId="{CBCF6718-F93A-4AB6-A39C-770AFE971C68}" destId="{27ACAB59-4C9A-40AE-B02D-4047C1399EA4}" srcOrd="0" destOrd="0" presId="urn:microsoft.com/office/officeart/2018/2/layout/IconVerticalSolidList"/>
    <dgm:cxn modelId="{A53D6B79-A147-41B2-A7B6-3550B7B1EFB9}" srcId="{2A95C3CB-6668-4063-A270-5112074229EE}" destId="{CBCF6718-F93A-4AB6-A39C-770AFE971C68}" srcOrd="2" destOrd="0" parTransId="{352BAFF0-8856-4F46-81BA-AD265B6F21E3}" sibTransId="{4D6F1E58-25FE-4CFD-9041-D10C7BFEFD26}"/>
    <dgm:cxn modelId="{4FB83D7A-7803-48C3-BA44-7B0786A8DF1D}" type="presOf" srcId="{687E5D20-03A4-400B-8166-E7C35C7E4034}" destId="{2800D2E1-D54C-493F-B039-24256ED6FE44}" srcOrd="0" destOrd="0" presId="urn:microsoft.com/office/officeart/2018/2/layout/IconVerticalSolidList"/>
    <dgm:cxn modelId="{A3184B87-6B0B-4D88-94B7-06B33FD2200E}" srcId="{2A95C3CB-6668-4063-A270-5112074229EE}" destId="{0F08806D-C416-4DA5-B3F9-113DBD47EBB6}" srcOrd="5" destOrd="0" parTransId="{7B0FE9D9-1C7E-4C76-96B6-A930861F048C}" sibTransId="{0D4F8B11-9031-4C1D-A7A0-949D85DB0F4B}"/>
    <dgm:cxn modelId="{85CC5B8F-BDAA-4074-A80D-F899BCE9A7C5}" type="presOf" srcId="{FD6AE8AA-BBC0-4590-9576-665FD4EC24FC}" destId="{EF42FEE1-062E-4060-849B-7434D1ABC714}" srcOrd="0" destOrd="0" presId="urn:microsoft.com/office/officeart/2018/2/layout/IconVerticalSolidList"/>
    <dgm:cxn modelId="{CAFA4C9C-F52F-4AA0-9C92-549718C4BBA6}" type="presOf" srcId="{FB827982-DCD5-40C4-AA10-475595995D05}" destId="{E7799D68-5818-426A-B016-A8D7B9353351}" srcOrd="0" destOrd="0" presId="urn:microsoft.com/office/officeart/2018/2/layout/IconVerticalSolidList"/>
    <dgm:cxn modelId="{6E0324A9-B084-4AAE-A852-E9B4C3F7A3A6}" type="presOf" srcId="{2A95C3CB-6668-4063-A270-5112074229EE}" destId="{30A341DC-9F26-4755-BDCA-AA22EC297719}" srcOrd="0" destOrd="0" presId="urn:microsoft.com/office/officeart/2018/2/layout/IconVerticalSolidList"/>
    <dgm:cxn modelId="{42E1BBB6-9AF2-4841-877E-3B3BF53429DD}" srcId="{2A95C3CB-6668-4063-A270-5112074229EE}" destId="{7E1499A9-D3B8-408D-ADA7-D76537A50041}" srcOrd="0" destOrd="0" parTransId="{8A13C60F-2E8D-42FD-83EA-FA92815D5CA9}" sibTransId="{89B38623-453A-4F21-B564-982FE7B51C54}"/>
    <dgm:cxn modelId="{274D92D5-41E7-4EB1-AFB7-AE17F8C46BF4}" srcId="{2A95C3CB-6668-4063-A270-5112074229EE}" destId="{FB827982-DCD5-40C4-AA10-475595995D05}" srcOrd="1" destOrd="0" parTransId="{AAACB27B-0E5D-4A81-85E8-55020EC953DC}" sibTransId="{88C7F891-498B-43B9-8BD8-768C2BCC781D}"/>
    <dgm:cxn modelId="{D7FF07E0-96F5-4989-B006-3411DADE7925}" srcId="{2A95C3CB-6668-4063-A270-5112074229EE}" destId="{687E5D20-03A4-400B-8166-E7C35C7E4034}" srcOrd="4" destOrd="0" parTransId="{32C30A10-9B12-40D8-B27D-91B3080E05EE}" sibTransId="{88608FE8-6685-4C7F-867B-0547221B7F9E}"/>
    <dgm:cxn modelId="{57C913EC-8B0E-4967-BD46-D0D9B64CCBA0}" srcId="{2A95C3CB-6668-4063-A270-5112074229EE}" destId="{13E87470-CDCE-4A9C-9EC4-3AFB1FD8BB37}" srcOrd="6" destOrd="0" parTransId="{423C9724-E1E0-43C9-9F08-58382D55408C}" sibTransId="{31930AE7-6B38-4773-8CDB-E54CF6DC2493}"/>
    <dgm:cxn modelId="{8B34B7A8-4A9D-4850-A770-8AA6B6FB4E29}" type="presParOf" srcId="{30A341DC-9F26-4755-BDCA-AA22EC297719}" destId="{D5AA5CDE-7C6F-468E-86EF-E9D0C716A05F}" srcOrd="0" destOrd="0" presId="urn:microsoft.com/office/officeart/2018/2/layout/IconVerticalSolidList"/>
    <dgm:cxn modelId="{FEA9286F-225D-44B2-9C4C-D9F35DA94D77}" type="presParOf" srcId="{D5AA5CDE-7C6F-468E-86EF-E9D0C716A05F}" destId="{70D43F0E-131F-4932-81CA-234A4342E6B5}" srcOrd="0" destOrd="0" presId="urn:microsoft.com/office/officeart/2018/2/layout/IconVerticalSolidList"/>
    <dgm:cxn modelId="{4067C19C-E6A1-4930-A1D6-2A63C877776F}" type="presParOf" srcId="{D5AA5CDE-7C6F-468E-86EF-E9D0C716A05F}" destId="{F22C8A27-2135-4060-BA4D-C3896B60BFC6}" srcOrd="1" destOrd="0" presId="urn:microsoft.com/office/officeart/2018/2/layout/IconVerticalSolidList"/>
    <dgm:cxn modelId="{6B060BFB-91E8-4B5C-B944-1B80860493CA}" type="presParOf" srcId="{D5AA5CDE-7C6F-468E-86EF-E9D0C716A05F}" destId="{F505F671-5D6E-4079-ACF7-9BC397FA6A6C}" srcOrd="2" destOrd="0" presId="urn:microsoft.com/office/officeart/2018/2/layout/IconVerticalSolidList"/>
    <dgm:cxn modelId="{D1EBADC3-20C2-4B57-93C7-10BACBC59397}" type="presParOf" srcId="{D5AA5CDE-7C6F-468E-86EF-E9D0C716A05F}" destId="{85BF18C5-CC8E-4D97-9CDE-FF017EF00D3F}" srcOrd="3" destOrd="0" presId="urn:microsoft.com/office/officeart/2018/2/layout/IconVerticalSolidList"/>
    <dgm:cxn modelId="{B226BAA5-9F67-46E1-96B7-136F8AB76912}" type="presParOf" srcId="{30A341DC-9F26-4755-BDCA-AA22EC297719}" destId="{09EF8E95-5176-4DFC-B7E4-AC39F4D5AD18}" srcOrd="1" destOrd="0" presId="urn:microsoft.com/office/officeart/2018/2/layout/IconVerticalSolidList"/>
    <dgm:cxn modelId="{C1D56F84-5055-46B2-8F19-C2205FCA2CD6}" type="presParOf" srcId="{30A341DC-9F26-4755-BDCA-AA22EC297719}" destId="{264CB642-CD6F-46D7-8E14-AEC91AC58DBF}" srcOrd="2" destOrd="0" presId="urn:microsoft.com/office/officeart/2018/2/layout/IconVerticalSolidList"/>
    <dgm:cxn modelId="{98472258-46AB-470C-9906-1075833EEC73}" type="presParOf" srcId="{264CB642-CD6F-46D7-8E14-AEC91AC58DBF}" destId="{6F0E1588-9356-4427-A150-1E6677B9888D}" srcOrd="0" destOrd="0" presId="urn:microsoft.com/office/officeart/2018/2/layout/IconVerticalSolidList"/>
    <dgm:cxn modelId="{D4584613-E275-452F-8DFD-7F4655DA2A53}" type="presParOf" srcId="{264CB642-CD6F-46D7-8E14-AEC91AC58DBF}" destId="{38BD1DCA-E57C-458B-91B9-0EF7604C5EE9}" srcOrd="1" destOrd="0" presId="urn:microsoft.com/office/officeart/2018/2/layout/IconVerticalSolidList"/>
    <dgm:cxn modelId="{A2E4F658-5DEF-41E4-8506-1057E9AC6254}" type="presParOf" srcId="{264CB642-CD6F-46D7-8E14-AEC91AC58DBF}" destId="{2D8813FA-9BA9-4DD0-8F66-E4C0F3077382}" srcOrd="2" destOrd="0" presId="urn:microsoft.com/office/officeart/2018/2/layout/IconVerticalSolidList"/>
    <dgm:cxn modelId="{D32044DF-A94F-493C-8737-7A9160B0247B}" type="presParOf" srcId="{264CB642-CD6F-46D7-8E14-AEC91AC58DBF}" destId="{E7799D68-5818-426A-B016-A8D7B9353351}" srcOrd="3" destOrd="0" presId="urn:microsoft.com/office/officeart/2018/2/layout/IconVerticalSolidList"/>
    <dgm:cxn modelId="{580EB382-9AE9-4314-AAB2-D96B10979BB7}" type="presParOf" srcId="{30A341DC-9F26-4755-BDCA-AA22EC297719}" destId="{C49B2971-E4E8-4EBD-8C75-1F7BC6AC2392}" srcOrd="3" destOrd="0" presId="urn:microsoft.com/office/officeart/2018/2/layout/IconVerticalSolidList"/>
    <dgm:cxn modelId="{1ED9148E-DE2A-421F-B461-59947ABB841D}" type="presParOf" srcId="{30A341DC-9F26-4755-BDCA-AA22EC297719}" destId="{17E99BC8-FA31-499B-A330-94EE89761226}" srcOrd="4" destOrd="0" presId="urn:microsoft.com/office/officeart/2018/2/layout/IconVerticalSolidList"/>
    <dgm:cxn modelId="{3AD8E005-D6B5-4E98-8810-D349588A3DF6}" type="presParOf" srcId="{17E99BC8-FA31-499B-A330-94EE89761226}" destId="{DC1F37C0-39A4-4CBD-97F5-22AE73C89D5E}" srcOrd="0" destOrd="0" presId="urn:microsoft.com/office/officeart/2018/2/layout/IconVerticalSolidList"/>
    <dgm:cxn modelId="{1E069205-8858-494E-AB28-196EF5DA17EA}" type="presParOf" srcId="{17E99BC8-FA31-499B-A330-94EE89761226}" destId="{DC17A773-B9AB-4ACB-83C1-436EACCBD52F}" srcOrd="1" destOrd="0" presId="urn:microsoft.com/office/officeart/2018/2/layout/IconVerticalSolidList"/>
    <dgm:cxn modelId="{FE5C9745-3234-45BA-86EB-A42B7AE3E3C7}" type="presParOf" srcId="{17E99BC8-FA31-499B-A330-94EE89761226}" destId="{4B257ECA-51BB-47BE-9D07-9752DDD4473E}" srcOrd="2" destOrd="0" presId="urn:microsoft.com/office/officeart/2018/2/layout/IconVerticalSolidList"/>
    <dgm:cxn modelId="{03ACE14C-7222-4F33-9DDF-CACDB7069FBE}" type="presParOf" srcId="{17E99BC8-FA31-499B-A330-94EE89761226}" destId="{27ACAB59-4C9A-40AE-B02D-4047C1399EA4}" srcOrd="3" destOrd="0" presId="urn:microsoft.com/office/officeart/2018/2/layout/IconVerticalSolidList"/>
    <dgm:cxn modelId="{D915D5BD-1D4A-455D-9EFD-C6AECE59AD2D}" type="presParOf" srcId="{30A341DC-9F26-4755-BDCA-AA22EC297719}" destId="{82DCC82D-1109-41AB-B5AD-ED6A7E9C3C2E}" srcOrd="5" destOrd="0" presId="urn:microsoft.com/office/officeart/2018/2/layout/IconVerticalSolidList"/>
    <dgm:cxn modelId="{7E6882FA-6BB2-4F67-9935-A2274848F89B}" type="presParOf" srcId="{30A341DC-9F26-4755-BDCA-AA22EC297719}" destId="{817F12F3-76E5-4CA1-8878-CAED07DDDF25}" srcOrd="6" destOrd="0" presId="urn:microsoft.com/office/officeart/2018/2/layout/IconVerticalSolidList"/>
    <dgm:cxn modelId="{DA92231A-10DE-417E-9D1C-CCE0D4B9AF07}" type="presParOf" srcId="{817F12F3-76E5-4CA1-8878-CAED07DDDF25}" destId="{14FEFE34-8885-45D7-A123-9067A09C257F}" srcOrd="0" destOrd="0" presId="urn:microsoft.com/office/officeart/2018/2/layout/IconVerticalSolidList"/>
    <dgm:cxn modelId="{50868887-C85D-41BD-86C4-D66465C384AF}" type="presParOf" srcId="{817F12F3-76E5-4CA1-8878-CAED07DDDF25}" destId="{74324321-A97F-4508-8194-CC3DE1708CE1}" srcOrd="1" destOrd="0" presId="urn:microsoft.com/office/officeart/2018/2/layout/IconVerticalSolidList"/>
    <dgm:cxn modelId="{F9636061-61C8-45F3-B758-52E2EDF4ABB1}" type="presParOf" srcId="{817F12F3-76E5-4CA1-8878-CAED07DDDF25}" destId="{A58741AA-9D09-4E95-9B87-786DA7A6F5DE}" srcOrd="2" destOrd="0" presId="urn:microsoft.com/office/officeart/2018/2/layout/IconVerticalSolidList"/>
    <dgm:cxn modelId="{D1473C7F-BA60-4635-901B-E22D40E964E4}" type="presParOf" srcId="{817F12F3-76E5-4CA1-8878-CAED07DDDF25}" destId="{EF42FEE1-062E-4060-849B-7434D1ABC714}" srcOrd="3" destOrd="0" presId="urn:microsoft.com/office/officeart/2018/2/layout/IconVerticalSolidList"/>
    <dgm:cxn modelId="{81E0AF0A-0B87-4E16-9C7F-F9639CD26E59}" type="presParOf" srcId="{30A341DC-9F26-4755-BDCA-AA22EC297719}" destId="{A4860DF8-EDD8-4E27-8B44-0D313E66A167}" srcOrd="7" destOrd="0" presId="urn:microsoft.com/office/officeart/2018/2/layout/IconVerticalSolidList"/>
    <dgm:cxn modelId="{E9E353E8-0E8B-4C6D-85C0-64C31B5E7168}" type="presParOf" srcId="{30A341DC-9F26-4755-BDCA-AA22EC297719}" destId="{39BBB4BF-7698-4ED1-AEA7-F963EC39BA35}" srcOrd="8" destOrd="0" presId="urn:microsoft.com/office/officeart/2018/2/layout/IconVerticalSolidList"/>
    <dgm:cxn modelId="{1273BFE0-C53D-4141-95FE-E673709FCC33}" type="presParOf" srcId="{39BBB4BF-7698-4ED1-AEA7-F963EC39BA35}" destId="{AFD029E9-B9AD-46FC-B23A-8758C5CBA24C}" srcOrd="0" destOrd="0" presId="urn:microsoft.com/office/officeart/2018/2/layout/IconVerticalSolidList"/>
    <dgm:cxn modelId="{9D63447F-8B9E-4E57-A7B1-35DEC50058A8}" type="presParOf" srcId="{39BBB4BF-7698-4ED1-AEA7-F963EC39BA35}" destId="{ADA39DFA-5C18-4A4E-A96B-DE881CB32056}" srcOrd="1" destOrd="0" presId="urn:microsoft.com/office/officeart/2018/2/layout/IconVerticalSolidList"/>
    <dgm:cxn modelId="{70D715DE-7F1F-45D0-BFA7-C9ED1772ABF4}" type="presParOf" srcId="{39BBB4BF-7698-4ED1-AEA7-F963EC39BA35}" destId="{198E1292-51EA-40FB-9540-5231B4A2EB87}" srcOrd="2" destOrd="0" presId="urn:microsoft.com/office/officeart/2018/2/layout/IconVerticalSolidList"/>
    <dgm:cxn modelId="{9B3CBADF-B15E-4DDF-9CEF-006E423D97C7}" type="presParOf" srcId="{39BBB4BF-7698-4ED1-AEA7-F963EC39BA35}" destId="{2800D2E1-D54C-493F-B039-24256ED6FE44}" srcOrd="3" destOrd="0" presId="urn:microsoft.com/office/officeart/2018/2/layout/IconVerticalSolidList"/>
    <dgm:cxn modelId="{6634D7A1-E099-47C8-9077-F19BB9117F2C}" type="presParOf" srcId="{30A341DC-9F26-4755-BDCA-AA22EC297719}" destId="{C4BF52CC-237D-4332-8112-8F61CE7561D7}" srcOrd="9" destOrd="0" presId="urn:microsoft.com/office/officeart/2018/2/layout/IconVerticalSolidList"/>
    <dgm:cxn modelId="{9ACA2420-C8F7-42EB-B8A6-AB0A535E3358}" type="presParOf" srcId="{30A341DC-9F26-4755-BDCA-AA22EC297719}" destId="{862098E4-B66A-4CD9-9E37-8B747F5BAA06}" srcOrd="10" destOrd="0" presId="urn:microsoft.com/office/officeart/2018/2/layout/IconVerticalSolidList"/>
    <dgm:cxn modelId="{868934D2-F31C-4542-83CD-0023575AFE02}" type="presParOf" srcId="{862098E4-B66A-4CD9-9E37-8B747F5BAA06}" destId="{75AA1A27-4C34-49DD-A1A7-0892074F8A4D}" srcOrd="0" destOrd="0" presId="urn:microsoft.com/office/officeart/2018/2/layout/IconVerticalSolidList"/>
    <dgm:cxn modelId="{D29DA935-4D6A-4F2C-8FB4-497B85E7B923}" type="presParOf" srcId="{862098E4-B66A-4CD9-9E37-8B747F5BAA06}" destId="{F87B176F-1FFA-4560-8B0B-1B7D9F8204E7}" srcOrd="1" destOrd="0" presId="urn:microsoft.com/office/officeart/2018/2/layout/IconVerticalSolidList"/>
    <dgm:cxn modelId="{ED5FC0DF-FA1D-44E4-8114-D2E1B0F1061B}" type="presParOf" srcId="{862098E4-B66A-4CD9-9E37-8B747F5BAA06}" destId="{B35E6FE3-0D86-436C-B957-45CD0401271D}" srcOrd="2" destOrd="0" presId="urn:microsoft.com/office/officeart/2018/2/layout/IconVerticalSolidList"/>
    <dgm:cxn modelId="{BAAFC708-AF8A-454F-9794-8FCB09A8FEE4}" type="presParOf" srcId="{862098E4-B66A-4CD9-9E37-8B747F5BAA06}" destId="{EC4C7A7E-94EA-4138-ABDB-176455C38AC2}" srcOrd="3" destOrd="0" presId="urn:microsoft.com/office/officeart/2018/2/layout/IconVerticalSolidList"/>
    <dgm:cxn modelId="{51B357E0-14DF-4231-9809-5C42F77BCD41}" type="presParOf" srcId="{30A341DC-9F26-4755-BDCA-AA22EC297719}" destId="{7A36B183-3C97-45DB-9DF1-2D09E13A140A}" srcOrd="11" destOrd="0" presId="urn:microsoft.com/office/officeart/2018/2/layout/IconVerticalSolidList"/>
    <dgm:cxn modelId="{30BAC18B-89B7-443F-BC76-7445B3A6AA96}" type="presParOf" srcId="{30A341DC-9F26-4755-BDCA-AA22EC297719}" destId="{0B9D52B7-5636-4738-9581-36241E638EB7}" srcOrd="12" destOrd="0" presId="urn:microsoft.com/office/officeart/2018/2/layout/IconVerticalSolidList"/>
    <dgm:cxn modelId="{A5485AB6-1183-4515-A25F-C0BBFB3D4E75}" type="presParOf" srcId="{0B9D52B7-5636-4738-9581-36241E638EB7}" destId="{F1637604-01EB-4252-87D5-A78BCA9BD34F}" srcOrd="0" destOrd="0" presId="urn:microsoft.com/office/officeart/2018/2/layout/IconVerticalSolidList"/>
    <dgm:cxn modelId="{5C94E059-FB14-4626-B62B-FD8A7954947A}" type="presParOf" srcId="{0B9D52B7-5636-4738-9581-36241E638EB7}" destId="{E0EAF66F-8D33-45B3-8B21-9917143FE00B}" srcOrd="1" destOrd="0" presId="urn:microsoft.com/office/officeart/2018/2/layout/IconVerticalSolidList"/>
    <dgm:cxn modelId="{8F017716-9422-42B8-B05A-4812156382F8}" type="presParOf" srcId="{0B9D52B7-5636-4738-9581-36241E638EB7}" destId="{A74F9E16-2005-4DC6-A7CC-90ADF480782E}" srcOrd="2" destOrd="0" presId="urn:microsoft.com/office/officeart/2018/2/layout/IconVerticalSolidList"/>
    <dgm:cxn modelId="{3F53F504-1800-4B50-9089-61A44C20E7B0}" type="presParOf" srcId="{0B9D52B7-5636-4738-9581-36241E638EB7}" destId="{6E6F29A8-BF3E-43D0-AD80-E9D161E2E9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5489FC-B3EF-458D-ACF2-411C91DA21F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96C069C-8495-49FE-A33C-1440A36E4C6C}">
      <dgm:prSet/>
      <dgm:spPr/>
      <dgm:t>
        <a:bodyPr/>
        <a:lstStyle/>
        <a:p>
          <a:r>
            <a:rPr lang="en-US"/>
            <a:t>Opinion extraction</a:t>
          </a:r>
        </a:p>
      </dgm:t>
    </dgm:pt>
    <dgm:pt modelId="{25117784-07FA-475D-BC9A-7BB269FF8CBB}" type="parTrans" cxnId="{22D161FB-955C-49C4-9E63-D09C8F97AEF3}">
      <dgm:prSet/>
      <dgm:spPr/>
      <dgm:t>
        <a:bodyPr/>
        <a:lstStyle/>
        <a:p>
          <a:endParaRPr lang="en-US"/>
        </a:p>
      </dgm:t>
    </dgm:pt>
    <dgm:pt modelId="{7ACBC4FE-27DC-4CA3-B367-BA54083F5F2A}" type="sibTrans" cxnId="{22D161FB-955C-49C4-9E63-D09C8F97AEF3}">
      <dgm:prSet/>
      <dgm:spPr/>
      <dgm:t>
        <a:bodyPr/>
        <a:lstStyle/>
        <a:p>
          <a:endParaRPr lang="en-US"/>
        </a:p>
      </dgm:t>
    </dgm:pt>
    <dgm:pt modelId="{AE4B4947-D023-4EFA-B0D4-30C3242EACBE}">
      <dgm:prSet/>
      <dgm:spPr/>
      <dgm:t>
        <a:bodyPr/>
        <a:lstStyle/>
        <a:p>
          <a:r>
            <a:rPr lang="en-US"/>
            <a:t>Opinion mining</a:t>
          </a:r>
        </a:p>
      </dgm:t>
    </dgm:pt>
    <dgm:pt modelId="{BF6E9C32-7F61-4E22-A5E7-EAA5E8BADD3D}" type="parTrans" cxnId="{C3375D5A-9262-4453-8E8B-37E98B80E04D}">
      <dgm:prSet/>
      <dgm:spPr/>
      <dgm:t>
        <a:bodyPr/>
        <a:lstStyle/>
        <a:p>
          <a:endParaRPr lang="en-US"/>
        </a:p>
      </dgm:t>
    </dgm:pt>
    <dgm:pt modelId="{A16D30A5-A7B2-4BE1-ABC0-4AF2C6365184}" type="sibTrans" cxnId="{C3375D5A-9262-4453-8E8B-37E98B80E04D}">
      <dgm:prSet/>
      <dgm:spPr/>
      <dgm:t>
        <a:bodyPr/>
        <a:lstStyle/>
        <a:p>
          <a:endParaRPr lang="en-US"/>
        </a:p>
      </dgm:t>
    </dgm:pt>
    <dgm:pt modelId="{D7469E6D-8947-4F44-98D5-7825D8FDAEF5}">
      <dgm:prSet/>
      <dgm:spPr/>
      <dgm:t>
        <a:bodyPr/>
        <a:lstStyle/>
        <a:p>
          <a:r>
            <a:rPr lang="en-US"/>
            <a:t>Sentiment mining</a:t>
          </a:r>
        </a:p>
      </dgm:t>
    </dgm:pt>
    <dgm:pt modelId="{4086B577-816E-4979-9EC4-9BC88EB3DA0E}" type="parTrans" cxnId="{A49B44F3-DF11-460E-B5A6-1E553A0DF482}">
      <dgm:prSet/>
      <dgm:spPr/>
      <dgm:t>
        <a:bodyPr/>
        <a:lstStyle/>
        <a:p>
          <a:endParaRPr lang="en-US"/>
        </a:p>
      </dgm:t>
    </dgm:pt>
    <dgm:pt modelId="{B925317D-1115-4030-AE9E-5FBABA928D6B}" type="sibTrans" cxnId="{A49B44F3-DF11-460E-B5A6-1E553A0DF482}">
      <dgm:prSet/>
      <dgm:spPr/>
      <dgm:t>
        <a:bodyPr/>
        <a:lstStyle/>
        <a:p>
          <a:endParaRPr lang="en-US"/>
        </a:p>
      </dgm:t>
    </dgm:pt>
    <dgm:pt modelId="{65D0B748-81BD-4059-9D47-BBF6447059EF}">
      <dgm:prSet/>
      <dgm:spPr/>
      <dgm:t>
        <a:bodyPr/>
        <a:lstStyle/>
        <a:p>
          <a:r>
            <a:rPr lang="en-US"/>
            <a:t>Subjectivity analysis</a:t>
          </a:r>
        </a:p>
      </dgm:t>
    </dgm:pt>
    <dgm:pt modelId="{902F62AB-B653-4FC8-AF9C-DA8B655FB586}" type="parTrans" cxnId="{C15B9198-31D1-4437-B0CF-A44C776E0D2E}">
      <dgm:prSet/>
      <dgm:spPr/>
      <dgm:t>
        <a:bodyPr/>
        <a:lstStyle/>
        <a:p>
          <a:endParaRPr lang="en-US"/>
        </a:p>
      </dgm:t>
    </dgm:pt>
    <dgm:pt modelId="{780BD065-312D-493C-81E1-E60DBB7EE355}" type="sibTrans" cxnId="{C15B9198-31D1-4437-B0CF-A44C776E0D2E}">
      <dgm:prSet/>
      <dgm:spPr/>
      <dgm:t>
        <a:bodyPr/>
        <a:lstStyle/>
        <a:p>
          <a:endParaRPr lang="en-US"/>
        </a:p>
      </dgm:t>
    </dgm:pt>
    <dgm:pt modelId="{9C0DE968-1681-4930-96EC-D30817443A95}" type="pres">
      <dgm:prSet presAssocID="{5F5489FC-B3EF-458D-ACF2-411C91DA21F1}" presName="root" presStyleCnt="0">
        <dgm:presLayoutVars>
          <dgm:dir/>
          <dgm:resizeHandles val="exact"/>
        </dgm:presLayoutVars>
      </dgm:prSet>
      <dgm:spPr/>
    </dgm:pt>
    <dgm:pt modelId="{C6DCA0C9-467C-40D8-9828-19D303FA8742}" type="pres">
      <dgm:prSet presAssocID="{C96C069C-8495-49FE-A33C-1440A36E4C6C}" presName="compNode" presStyleCnt="0"/>
      <dgm:spPr/>
    </dgm:pt>
    <dgm:pt modelId="{948FE22A-DBED-4894-919A-D4663F16186D}" type="pres">
      <dgm:prSet presAssocID="{C96C069C-8495-49FE-A33C-1440A36E4C6C}" presName="bgRect" presStyleLbl="bgShp" presStyleIdx="0" presStyleCnt="4"/>
      <dgm:spPr/>
    </dgm:pt>
    <dgm:pt modelId="{A90BB009-AB11-4ACA-A883-495986FC51D2}" type="pres">
      <dgm:prSet presAssocID="{C96C069C-8495-49FE-A33C-1440A36E4C6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B35CA73-7453-4FF9-8343-81349DE97573}" type="pres">
      <dgm:prSet presAssocID="{C96C069C-8495-49FE-A33C-1440A36E4C6C}" presName="spaceRect" presStyleCnt="0"/>
      <dgm:spPr/>
    </dgm:pt>
    <dgm:pt modelId="{0763E8BF-E8D4-4B2C-A57A-02D293C0F793}" type="pres">
      <dgm:prSet presAssocID="{C96C069C-8495-49FE-A33C-1440A36E4C6C}" presName="parTx" presStyleLbl="revTx" presStyleIdx="0" presStyleCnt="4">
        <dgm:presLayoutVars>
          <dgm:chMax val="0"/>
          <dgm:chPref val="0"/>
        </dgm:presLayoutVars>
      </dgm:prSet>
      <dgm:spPr/>
    </dgm:pt>
    <dgm:pt modelId="{408DE9DE-3E76-4D09-98A6-4C130CDD3DB1}" type="pres">
      <dgm:prSet presAssocID="{7ACBC4FE-27DC-4CA3-B367-BA54083F5F2A}" presName="sibTrans" presStyleCnt="0"/>
      <dgm:spPr/>
    </dgm:pt>
    <dgm:pt modelId="{35D63566-2FF4-476B-AE9F-2962790B8DAF}" type="pres">
      <dgm:prSet presAssocID="{AE4B4947-D023-4EFA-B0D4-30C3242EACBE}" presName="compNode" presStyleCnt="0"/>
      <dgm:spPr/>
    </dgm:pt>
    <dgm:pt modelId="{31E4EAFB-FAEA-4B8A-9D6B-2EAE1097DB2B}" type="pres">
      <dgm:prSet presAssocID="{AE4B4947-D023-4EFA-B0D4-30C3242EACBE}" presName="bgRect" presStyleLbl="bgShp" presStyleIdx="1" presStyleCnt="4"/>
      <dgm:spPr/>
    </dgm:pt>
    <dgm:pt modelId="{C49A685E-C9CB-4272-8B34-AEB4C8EF87BD}" type="pres">
      <dgm:prSet presAssocID="{AE4B4947-D023-4EFA-B0D4-30C3242EAC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C8A46070-FCC6-4DC1-97DF-11A78F3B1882}" type="pres">
      <dgm:prSet presAssocID="{AE4B4947-D023-4EFA-B0D4-30C3242EACBE}" presName="spaceRect" presStyleCnt="0"/>
      <dgm:spPr/>
    </dgm:pt>
    <dgm:pt modelId="{1EF0D611-7A49-4A33-A6E0-2FE71F86033B}" type="pres">
      <dgm:prSet presAssocID="{AE4B4947-D023-4EFA-B0D4-30C3242EACBE}" presName="parTx" presStyleLbl="revTx" presStyleIdx="1" presStyleCnt="4">
        <dgm:presLayoutVars>
          <dgm:chMax val="0"/>
          <dgm:chPref val="0"/>
        </dgm:presLayoutVars>
      </dgm:prSet>
      <dgm:spPr/>
    </dgm:pt>
    <dgm:pt modelId="{4868F29C-6A71-49D7-8A49-26318E83074A}" type="pres">
      <dgm:prSet presAssocID="{A16D30A5-A7B2-4BE1-ABC0-4AF2C6365184}" presName="sibTrans" presStyleCnt="0"/>
      <dgm:spPr/>
    </dgm:pt>
    <dgm:pt modelId="{15284E78-7B6B-4912-A642-892197136808}" type="pres">
      <dgm:prSet presAssocID="{D7469E6D-8947-4F44-98D5-7825D8FDAEF5}" presName="compNode" presStyleCnt="0"/>
      <dgm:spPr/>
    </dgm:pt>
    <dgm:pt modelId="{1B207473-60ED-41A0-9ACA-AFD90686CE55}" type="pres">
      <dgm:prSet presAssocID="{D7469E6D-8947-4F44-98D5-7825D8FDAEF5}" presName="bgRect" presStyleLbl="bgShp" presStyleIdx="2" presStyleCnt="4"/>
      <dgm:spPr/>
    </dgm:pt>
    <dgm:pt modelId="{084ADC7C-B239-46C6-9732-E10DA37F21BD}" type="pres">
      <dgm:prSet presAssocID="{D7469E6D-8947-4F44-98D5-7825D8FDAE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D3C70C18-9393-4459-AEBC-8B04DF8308FC}" type="pres">
      <dgm:prSet presAssocID="{D7469E6D-8947-4F44-98D5-7825D8FDAEF5}" presName="spaceRect" presStyleCnt="0"/>
      <dgm:spPr/>
    </dgm:pt>
    <dgm:pt modelId="{96993794-AAEC-48B6-8639-2D6BDBE86209}" type="pres">
      <dgm:prSet presAssocID="{D7469E6D-8947-4F44-98D5-7825D8FDAEF5}" presName="parTx" presStyleLbl="revTx" presStyleIdx="2" presStyleCnt="4">
        <dgm:presLayoutVars>
          <dgm:chMax val="0"/>
          <dgm:chPref val="0"/>
        </dgm:presLayoutVars>
      </dgm:prSet>
      <dgm:spPr/>
    </dgm:pt>
    <dgm:pt modelId="{DCEFC530-5B1B-429E-A7F4-3147F07B1AA3}" type="pres">
      <dgm:prSet presAssocID="{B925317D-1115-4030-AE9E-5FBABA928D6B}" presName="sibTrans" presStyleCnt="0"/>
      <dgm:spPr/>
    </dgm:pt>
    <dgm:pt modelId="{535D4C31-F692-453D-89BA-D140799C7909}" type="pres">
      <dgm:prSet presAssocID="{65D0B748-81BD-4059-9D47-BBF6447059EF}" presName="compNode" presStyleCnt="0"/>
      <dgm:spPr/>
    </dgm:pt>
    <dgm:pt modelId="{1ACC4E37-A702-4AF6-9C7E-4016632A4FB8}" type="pres">
      <dgm:prSet presAssocID="{65D0B748-81BD-4059-9D47-BBF6447059EF}" presName="bgRect" presStyleLbl="bgShp" presStyleIdx="3" presStyleCnt="4"/>
      <dgm:spPr/>
    </dgm:pt>
    <dgm:pt modelId="{BD35DA16-F6A7-4F51-8583-96605C67C51D}" type="pres">
      <dgm:prSet presAssocID="{65D0B748-81BD-4059-9D47-BBF6447059E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enn Diagram"/>
        </a:ext>
      </dgm:extLst>
    </dgm:pt>
    <dgm:pt modelId="{A1B524F7-6A6B-4D0F-8B0F-52C5B698DD39}" type="pres">
      <dgm:prSet presAssocID="{65D0B748-81BD-4059-9D47-BBF6447059EF}" presName="spaceRect" presStyleCnt="0"/>
      <dgm:spPr/>
    </dgm:pt>
    <dgm:pt modelId="{38117AF4-A22B-477B-A89C-51C97C75BBC7}" type="pres">
      <dgm:prSet presAssocID="{65D0B748-81BD-4059-9D47-BBF6447059EF}" presName="parTx" presStyleLbl="revTx" presStyleIdx="3" presStyleCnt="4">
        <dgm:presLayoutVars>
          <dgm:chMax val="0"/>
          <dgm:chPref val="0"/>
        </dgm:presLayoutVars>
      </dgm:prSet>
      <dgm:spPr/>
    </dgm:pt>
  </dgm:ptLst>
  <dgm:cxnLst>
    <dgm:cxn modelId="{2455540A-8655-4043-8324-52144E6591BB}" type="presOf" srcId="{5F5489FC-B3EF-458D-ACF2-411C91DA21F1}" destId="{9C0DE968-1681-4930-96EC-D30817443A95}" srcOrd="0" destOrd="0" presId="urn:microsoft.com/office/officeart/2018/2/layout/IconVerticalSolidList"/>
    <dgm:cxn modelId="{7568BF0D-BC6B-4941-82E5-6B46FF119D4B}" type="presOf" srcId="{C96C069C-8495-49FE-A33C-1440A36E4C6C}" destId="{0763E8BF-E8D4-4B2C-A57A-02D293C0F793}" srcOrd="0" destOrd="0" presId="urn:microsoft.com/office/officeart/2018/2/layout/IconVerticalSolidList"/>
    <dgm:cxn modelId="{C3375D5A-9262-4453-8E8B-37E98B80E04D}" srcId="{5F5489FC-B3EF-458D-ACF2-411C91DA21F1}" destId="{AE4B4947-D023-4EFA-B0D4-30C3242EACBE}" srcOrd="1" destOrd="0" parTransId="{BF6E9C32-7F61-4E22-A5E7-EAA5E8BADD3D}" sibTransId="{A16D30A5-A7B2-4BE1-ABC0-4AF2C6365184}"/>
    <dgm:cxn modelId="{6857E562-0D1C-4B55-A262-75193B5D5247}" type="presOf" srcId="{65D0B748-81BD-4059-9D47-BBF6447059EF}" destId="{38117AF4-A22B-477B-A89C-51C97C75BBC7}" srcOrd="0" destOrd="0" presId="urn:microsoft.com/office/officeart/2018/2/layout/IconVerticalSolidList"/>
    <dgm:cxn modelId="{C15B9198-31D1-4437-B0CF-A44C776E0D2E}" srcId="{5F5489FC-B3EF-458D-ACF2-411C91DA21F1}" destId="{65D0B748-81BD-4059-9D47-BBF6447059EF}" srcOrd="3" destOrd="0" parTransId="{902F62AB-B653-4FC8-AF9C-DA8B655FB586}" sibTransId="{780BD065-312D-493C-81E1-E60DBB7EE355}"/>
    <dgm:cxn modelId="{DBA48BD1-2DCE-4932-8F6A-EC94737F636A}" type="presOf" srcId="{AE4B4947-D023-4EFA-B0D4-30C3242EACBE}" destId="{1EF0D611-7A49-4A33-A6E0-2FE71F86033B}" srcOrd="0" destOrd="0" presId="urn:microsoft.com/office/officeart/2018/2/layout/IconVerticalSolidList"/>
    <dgm:cxn modelId="{1A82BAEB-D869-4111-80B8-ACBA53C48FC1}" type="presOf" srcId="{D7469E6D-8947-4F44-98D5-7825D8FDAEF5}" destId="{96993794-AAEC-48B6-8639-2D6BDBE86209}" srcOrd="0" destOrd="0" presId="urn:microsoft.com/office/officeart/2018/2/layout/IconVerticalSolidList"/>
    <dgm:cxn modelId="{A49B44F3-DF11-460E-B5A6-1E553A0DF482}" srcId="{5F5489FC-B3EF-458D-ACF2-411C91DA21F1}" destId="{D7469E6D-8947-4F44-98D5-7825D8FDAEF5}" srcOrd="2" destOrd="0" parTransId="{4086B577-816E-4979-9EC4-9BC88EB3DA0E}" sibTransId="{B925317D-1115-4030-AE9E-5FBABA928D6B}"/>
    <dgm:cxn modelId="{22D161FB-955C-49C4-9E63-D09C8F97AEF3}" srcId="{5F5489FC-B3EF-458D-ACF2-411C91DA21F1}" destId="{C96C069C-8495-49FE-A33C-1440A36E4C6C}" srcOrd="0" destOrd="0" parTransId="{25117784-07FA-475D-BC9A-7BB269FF8CBB}" sibTransId="{7ACBC4FE-27DC-4CA3-B367-BA54083F5F2A}"/>
    <dgm:cxn modelId="{7C2DB4C5-F145-4FDF-A8D4-3DABFA99BAB1}" type="presParOf" srcId="{9C0DE968-1681-4930-96EC-D30817443A95}" destId="{C6DCA0C9-467C-40D8-9828-19D303FA8742}" srcOrd="0" destOrd="0" presId="urn:microsoft.com/office/officeart/2018/2/layout/IconVerticalSolidList"/>
    <dgm:cxn modelId="{182A125C-5106-4BCB-B3B3-4CCA4CC3A7EE}" type="presParOf" srcId="{C6DCA0C9-467C-40D8-9828-19D303FA8742}" destId="{948FE22A-DBED-4894-919A-D4663F16186D}" srcOrd="0" destOrd="0" presId="urn:microsoft.com/office/officeart/2018/2/layout/IconVerticalSolidList"/>
    <dgm:cxn modelId="{B261F3BA-A013-4888-A52A-CAFE17E42FA2}" type="presParOf" srcId="{C6DCA0C9-467C-40D8-9828-19D303FA8742}" destId="{A90BB009-AB11-4ACA-A883-495986FC51D2}" srcOrd="1" destOrd="0" presId="urn:microsoft.com/office/officeart/2018/2/layout/IconVerticalSolidList"/>
    <dgm:cxn modelId="{5BBC9DA8-DBC6-42C8-887C-2ED2A30FE226}" type="presParOf" srcId="{C6DCA0C9-467C-40D8-9828-19D303FA8742}" destId="{CB35CA73-7453-4FF9-8343-81349DE97573}" srcOrd="2" destOrd="0" presId="urn:microsoft.com/office/officeart/2018/2/layout/IconVerticalSolidList"/>
    <dgm:cxn modelId="{A6A8E856-47F9-40F7-81F9-550D27839DB5}" type="presParOf" srcId="{C6DCA0C9-467C-40D8-9828-19D303FA8742}" destId="{0763E8BF-E8D4-4B2C-A57A-02D293C0F793}" srcOrd="3" destOrd="0" presId="urn:microsoft.com/office/officeart/2018/2/layout/IconVerticalSolidList"/>
    <dgm:cxn modelId="{9CCBE466-113F-4C77-8BC1-95701A753046}" type="presParOf" srcId="{9C0DE968-1681-4930-96EC-D30817443A95}" destId="{408DE9DE-3E76-4D09-98A6-4C130CDD3DB1}" srcOrd="1" destOrd="0" presId="urn:microsoft.com/office/officeart/2018/2/layout/IconVerticalSolidList"/>
    <dgm:cxn modelId="{1FD4188A-2D37-4BF7-BFCC-EF204D63EFA2}" type="presParOf" srcId="{9C0DE968-1681-4930-96EC-D30817443A95}" destId="{35D63566-2FF4-476B-AE9F-2962790B8DAF}" srcOrd="2" destOrd="0" presId="urn:microsoft.com/office/officeart/2018/2/layout/IconVerticalSolidList"/>
    <dgm:cxn modelId="{3BEF9822-3B8C-46F2-BC0C-06EBCC5773A8}" type="presParOf" srcId="{35D63566-2FF4-476B-AE9F-2962790B8DAF}" destId="{31E4EAFB-FAEA-4B8A-9D6B-2EAE1097DB2B}" srcOrd="0" destOrd="0" presId="urn:microsoft.com/office/officeart/2018/2/layout/IconVerticalSolidList"/>
    <dgm:cxn modelId="{05796C02-2632-47A8-8882-E1387FA978E8}" type="presParOf" srcId="{35D63566-2FF4-476B-AE9F-2962790B8DAF}" destId="{C49A685E-C9CB-4272-8B34-AEB4C8EF87BD}" srcOrd="1" destOrd="0" presId="urn:microsoft.com/office/officeart/2018/2/layout/IconVerticalSolidList"/>
    <dgm:cxn modelId="{67E2F9C0-2C9E-4C45-B3DB-092CB4AE3B62}" type="presParOf" srcId="{35D63566-2FF4-476B-AE9F-2962790B8DAF}" destId="{C8A46070-FCC6-4DC1-97DF-11A78F3B1882}" srcOrd="2" destOrd="0" presId="urn:microsoft.com/office/officeart/2018/2/layout/IconVerticalSolidList"/>
    <dgm:cxn modelId="{D1321BFB-3018-44C9-A8B0-B425894D05AB}" type="presParOf" srcId="{35D63566-2FF4-476B-AE9F-2962790B8DAF}" destId="{1EF0D611-7A49-4A33-A6E0-2FE71F86033B}" srcOrd="3" destOrd="0" presId="urn:microsoft.com/office/officeart/2018/2/layout/IconVerticalSolidList"/>
    <dgm:cxn modelId="{2ECC1591-DFB0-440F-9C19-37E642759648}" type="presParOf" srcId="{9C0DE968-1681-4930-96EC-D30817443A95}" destId="{4868F29C-6A71-49D7-8A49-26318E83074A}" srcOrd="3" destOrd="0" presId="urn:microsoft.com/office/officeart/2018/2/layout/IconVerticalSolidList"/>
    <dgm:cxn modelId="{49002483-5356-4CA2-A522-8E804220AF79}" type="presParOf" srcId="{9C0DE968-1681-4930-96EC-D30817443A95}" destId="{15284E78-7B6B-4912-A642-892197136808}" srcOrd="4" destOrd="0" presId="urn:microsoft.com/office/officeart/2018/2/layout/IconVerticalSolidList"/>
    <dgm:cxn modelId="{EBF8F1F9-0F16-453C-8E95-E9DECDD363E0}" type="presParOf" srcId="{15284E78-7B6B-4912-A642-892197136808}" destId="{1B207473-60ED-41A0-9ACA-AFD90686CE55}" srcOrd="0" destOrd="0" presId="urn:microsoft.com/office/officeart/2018/2/layout/IconVerticalSolidList"/>
    <dgm:cxn modelId="{0EA1A89A-0CDA-44E0-96ED-81EB5BC7C38E}" type="presParOf" srcId="{15284E78-7B6B-4912-A642-892197136808}" destId="{084ADC7C-B239-46C6-9732-E10DA37F21BD}" srcOrd="1" destOrd="0" presId="urn:microsoft.com/office/officeart/2018/2/layout/IconVerticalSolidList"/>
    <dgm:cxn modelId="{6B86E347-0735-49FF-8CD2-BDB7F8576AFF}" type="presParOf" srcId="{15284E78-7B6B-4912-A642-892197136808}" destId="{D3C70C18-9393-4459-AEBC-8B04DF8308FC}" srcOrd="2" destOrd="0" presId="urn:microsoft.com/office/officeart/2018/2/layout/IconVerticalSolidList"/>
    <dgm:cxn modelId="{775719DB-0AA7-41BA-BBC5-415E532B6975}" type="presParOf" srcId="{15284E78-7B6B-4912-A642-892197136808}" destId="{96993794-AAEC-48B6-8639-2D6BDBE86209}" srcOrd="3" destOrd="0" presId="urn:microsoft.com/office/officeart/2018/2/layout/IconVerticalSolidList"/>
    <dgm:cxn modelId="{A6C53FF0-3C01-430E-A1C6-13C70D2A1BA3}" type="presParOf" srcId="{9C0DE968-1681-4930-96EC-D30817443A95}" destId="{DCEFC530-5B1B-429E-A7F4-3147F07B1AA3}" srcOrd="5" destOrd="0" presId="urn:microsoft.com/office/officeart/2018/2/layout/IconVerticalSolidList"/>
    <dgm:cxn modelId="{825BD413-A337-4431-B769-7B2BD42F35F1}" type="presParOf" srcId="{9C0DE968-1681-4930-96EC-D30817443A95}" destId="{535D4C31-F692-453D-89BA-D140799C7909}" srcOrd="6" destOrd="0" presId="urn:microsoft.com/office/officeart/2018/2/layout/IconVerticalSolidList"/>
    <dgm:cxn modelId="{6C05FBA8-9D9D-4162-AFDB-FD864591F459}" type="presParOf" srcId="{535D4C31-F692-453D-89BA-D140799C7909}" destId="{1ACC4E37-A702-4AF6-9C7E-4016632A4FB8}" srcOrd="0" destOrd="0" presId="urn:microsoft.com/office/officeart/2018/2/layout/IconVerticalSolidList"/>
    <dgm:cxn modelId="{58B7208A-08B0-4ABE-A88A-04F4A84DB485}" type="presParOf" srcId="{535D4C31-F692-453D-89BA-D140799C7909}" destId="{BD35DA16-F6A7-4F51-8583-96605C67C51D}" srcOrd="1" destOrd="0" presId="urn:microsoft.com/office/officeart/2018/2/layout/IconVerticalSolidList"/>
    <dgm:cxn modelId="{2F9981BE-76C7-414B-B287-B432DA23EDBC}" type="presParOf" srcId="{535D4C31-F692-453D-89BA-D140799C7909}" destId="{A1B524F7-6A6B-4D0F-8B0F-52C5B698DD39}" srcOrd="2" destOrd="0" presId="urn:microsoft.com/office/officeart/2018/2/layout/IconVerticalSolidList"/>
    <dgm:cxn modelId="{EB0D3B50-8296-4274-889B-087C1EB3F7CF}" type="presParOf" srcId="{535D4C31-F692-453D-89BA-D140799C7909}" destId="{38117AF4-A22B-477B-A89C-51C97C75BB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DEF418-AEB9-43C7-A6B0-2A875013DC3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6189504-D157-4656-9334-60762D482F2A}">
      <dgm:prSet/>
      <dgm:spPr/>
      <dgm:t>
        <a:bodyPr/>
        <a:lstStyle/>
        <a:p>
          <a:r>
            <a:rPr lang="en-US" i="1"/>
            <a:t>Movie</a:t>
          </a:r>
          <a:r>
            <a:rPr lang="en-US"/>
            <a:t>:  is this review positive or negative?</a:t>
          </a:r>
        </a:p>
      </dgm:t>
    </dgm:pt>
    <dgm:pt modelId="{14AFD29A-6CB3-4849-9CE3-EAEEE82F750A}" type="parTrans" cxnId="{6394A458-BA67-4776-8BB8-703E1CA971C9}">
      <dgm:prSet/>
      <dgm:spPr/>
      <dgm:t>
        <a:bodyPr/>
        <a:lstStyle/>
        <a:p>
          <a:endParaRPr lang="en-US"/>
        </a:p>
      </dgm:t>
    </dgm:pt>
    <dgm:pt modelId="{4A9611B7-C0D6-40F3-9BE5-EB3720AE608E}" type="sibTrans" cxnId="{6394A458-BA67-4776-8BB8-703E1CA971C9}">
      <dgm:prSet/>
      <dgm:spPr/>
      <dgm:t>
        <a:bodyPr/>
        <a:lstStyle/>
        <a:p>
          <a:endParaRPr lang="en-US"/>
        </a:p>
      </dgm:t>
    </dgm:pt>
    <dgm:pt modelId="{2BE5A234-6A16-4599-9FE7-242D5BE35837}">
      <dgm:prSet/>
      <dgm:spPr/>
      <dgm:t>
        <a:bodyPr/>
        <a:lstStyle/>
        <a:p>
          <a:r>
            <a:rPr lang="en-US" i="1"/>
            <a:t>Products</a:t>
          </a:r>
          <a:r>
            <a:rPr lang="en-US"/>
            <a:t>: what do people think about the new iPhone?</a:t>
          </a:r>
        </a:p>
      </dgm:t>
    </dgm:pt>
    <dgm:pt modelId="{FC03FE4E-AD7D-48DD-BD44-6D0F8D26DB2B}" type="parTrans" cxnId="{A114C7AA-DA5D-4D8F-956C-C0F85BB01613}">
      <dgm:prSet/>
      <dgm:spPr/>
      <dgm:t>
        <a:bodyPr/>
        <a:lstStyle/>
        <a:p>
          <a:endParaRPr lang="en-US"/>
        </a:p>
      </dgm:t>
    </dgm:pt>
    <dgm:pt modelId="{08CB4F0F-4E84-41A3-9738-19F2654BC35C}" type="sibTrans" cxnId="{A114C7AA-DA5D-4D8F-956C-C0F85BB01613}">
      <dgm:prSet/>
      <dgm:spPr/>
      <dgm:t>
        <a:bodyPr/>
        <a:lstStyle/>
        <a:p>
          <a:endParaRPr lang="en-US"/>
        </a:p>
      </dgm:t>
    </dgm:pt>
    <dgm:pt modelId="{28D64339-0F88-4BBE-BFF1-DCA4AF832989}">
      <dgm:prSet/>
      <dgm:spPr/>
      <dgm:t>
        <a:bodyPr/>
        <a:lstStyle/>
        <a:p>
          <a:r>
            <a:rPr lang="en-US" i="1"/>
            <a:t>Public sentiment</a:t>
          </a:r>
          <a:r>
            <a:rPr lang="en-US"/>
            <a:t>: how is consumer confidence? Is despair increasing?</a:t>
          </a:r>
        </a:p>
      </dgm:t>
    </dgm:pt>
    <dgm:pt modelId="{892B06D0-CDB7-44DC-A659-33B2489CAF40}" type="parTrans" cxnId="{F2F79B7E-5935-4071-96D7-BECB142466D4}">
      <dgm:prSet/>
      <dgm:spPr/>
      <dgm:t>
        <a:bodyPr/>
        <a:lstStyle/>
        <a:p>
          <a:endParaRPr lang="en-US"/>
        </a:p>
      </dgm:t>
    </dgm:pt>
    <dgm:pt modelId="{5698D860-556E-44FE-8FBD-3633B7EFBBA8}" type="sibTrans" cxnId="{F2F79B7E-5935-4071-96D7-BECB142466D4}">
      <dgm:prSet/>
      <dgm:spPr/>
      <dgm:t>
        <a:bodyPr/>
        <a:lstStyle/>
        <a:p>
          <a:endParaRPr lang="en-US"/>
        </a:p>
      </dgm:t>
    </dgm:pt>
    <dgm:pt modelId="{023A4D18-ACAE-4C7B-8E26-7FCFF4BCF507}">
      <dgm:prSet/>
      <dgm:spPr/>
      <dgm:t>
        <a:bodyPr/>
        <a:lstStyle/>
        <a:p>
          <a:r>
            <a:rPr lang="en-US" i="1"/>
            <a:t>Politics</a:t>
          </a:r>
          <a:r>
            <a:rPr lang="en-US"/>
            <a:t>: what do people think about this candidate or issue?</a:t>
          </a:r>
        </a:p>
      </dgm:t>
    </dgm:pt>
    <dgm:pt modelId="{32DECB9D-3BD0-41FD-B5E0-AFD3DFE29499}" type="parTrans" cxnId="{5A968515-3D8D-4787-9CF7-77F7B571E5ED}">
      <dgm:prSet/>
      <dgm:spPr/>
      <dgm:t>
        <a:bodyPr/>
        <a:lstStyle/>
        <a:p>
          <a:endParaRPr lang="en-US"/>
        </a:p>
      </dgm:t>
    </dgm:pt>
    <dgm:pt modelId="{00BEA2D2-93A2-4D76-9D5F-93A41CF1F16A}" type="sibTrans" cxnId="{5A968515-3D8D-4787-9CF7-77F7B571E5ED}">
      <dgm:prSet/>
      <dgm:spPr/>
      <dgm:t>
        <a:bodyPr/>
        <a:lstStyle/>
        <a:p>
          <a:endParaRPr lang="en-US"/>
        </a:p>
      </dgm:t>
    </dgm:pt>
    <dgm:pt modelId="{60BC9BF5-D8B3-4261-AC47-0F2EDD99CA2C}">
      <dgm:prSet/>
      <dgm:spPr/>
      <dgm:t>
        <a:bodyPr/>
        <a:lstStyle/>
        <a:p>
          <a:r>
            <a:rPr lang="en-US" i="1"/>
            <a:t>Prediction</a:t>
          </a:r>
          <a:r>
            <a:rPr lang="en-US"/>
            <a:t>: predict election outcomes or market trends from sentiment</a:t>
          </a:r>
        </a:p>
      </dgm:t>
    </dgm:pt>
    <dgm:pt modelId="{71A8A5C0-84F4-48F6-8BFD-58A32E4C74B6}" type="parTrans" cxnId="{E0DAD74B-715D-478C-B6F7-8B491D5F76CD}">
      <dgm:prSet/>
      <dgm:spPr/>
      <dgm:t>
        <a:bodyPr/>
        <a:lstStyle/>
        <a:p>
          <a:endParaRPr lang="en-US"/>
        </a:p>
      </dgm:t>
    </dgm:pt>
    <dgm:pt modelId="{B007D0FF-7AC1-42D1-9D4E-0A73E852B9A6}" type="sibTrans" cxnId="{E0DAD74B-715D-478C-B6F7-8B491D5F76CD}">
      <dgm:prSet/>
      <dgm:spPr/>
      <dgm:t>
        <a:bodyPr/>
        <a:lstStyle/>
        <a:p>
          <a:endParaRPr lang="en-US"/>
        </a:p>
      </dgm:t>
    </dgm:pt>
    <dgm:pt modelId="{C0C4F6B4-68E5-4A27-8FB0-39E600EFF0F2}" type="pres">
      <dgm:prSet presAssocID="{F5DEF418-AEB9-43C7-A6B0-2A875013DC31}" presName="root" presStyleCnt="0">
        <dgm:presLayoutVars>
          <dgm:dir/>
          <dgm:resizeHandles val="exact"/>
        </dgm:presLayoutVars>
      </dgm:prSet>
      <dgm:spPr/>
    </dgm:pt>
    <dgm:pt modelId="{642D22EF-3123-4D53-8EE8-8BDD1259F6E1}" type="pres">
      <dgm:prSet presAssocID="{96189504-D157-4656-9334-60762D482F2A}" presName="compNode" presStyleCnt="0"/>
      <dgm:spPr/>
    </dgm:pt>
    <dgm:pt modelId="{7994919E-13C1-4A2C-856A-8D82813318A8}" type="pres">
      <dgm:prSet presAssocID="{96189504-D157-4656-9334-60762D482F2A}" presName="bgRect" presStyleLbl="bgShp" presStyleIdx="0" presStyleCnt="5"/>
      <dgm:spPr/>
    </dgm:pt>
    <dgm:pt modelId="{B171EC5E-CA10-4BA8-B3F5-7D5013AF8F2A}" type="pres">
      <dgm:prSet presAssocID="{96189504-D157-4656-9334-60762D482F2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d Face with Solid Fill"/>
        </a:ext>
      </dgm:extLst>
    </dgm:pt>
    <dgm:pt modelId="{198BED79-4EC3-47C0-AAD5-F67E1C5442A6}" type="pres">
      <dgm:prSet presAssocID="{96189504-D157-4656-9334-60762D482F2A}" presName="spaceRect" presStyleCnt="0"/>
      <dgm:spPr/>
    </dgm:pt>
    <dgm:pt modelId="{9E5E3153-D110-4537-8E24-7FA8EC76BD9C}" type="pres">
      <dgm:prSet presAssocID="{96189504-D157-4656-9334-60762D482F2A}" presName="parTx" presStyleLbl="revTx" presStyleIdx="0" presStyleCnt="5">
        <dgm:presLayoutVars>
          <dgm:chMax val="0"/>
          <dgm:chPref val="0"/>
        </dgm:presLayoutVars>
      </dgm:prSet>
      <dgm:spPr/>
    </dgm:pt>
    <dgm:pt modelId="{E376FA9A-E541-4D4B-A554-ECAD4C8D57C1}" type="pres">
      <dgm:prSet presAssocID="{4A9611B7-C0D6-40F3-9BE5-EB3720AE608E}" presName="sibTrans" presStyleCnt="0"/>
      <dgm:spPr/>
    </dgm:pt>
    <dgm:pt modelId="{30922941-801A-41C4-A847-37CCAA1FA4FE}" type="pres">
      <dgm:prSet presAssocID="{2BE5A234-6A16-4599-9FE7-242D5BE35837}" presName="compNode" presStyleCnt="0"/>
      <dgm:spPr/>
    </dgm:pt>
    <dgm:pt modelId="{BDCC97B7-EFC1-4AD4-8E2C-52587AF7E02C}" type="pres">
      <dgm:prSet presAssocID="{2BE5A234-6A16-4599-9FE7-242D5BE35837}" presName="bgRect" presStyleLbl="bgShp" presStyleIdx="1" presStyleCnt="5"/>
      <dgm:spPr/>
    </dgm:pt>
    <dgm:pt modelId="{44E4D621-431B-488F-816E-797D8AEC9725}" type="pres">
      <dgm:prSet presAssocID="{2BE5A234-6A16-4599-9FE7-242D5BE358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6462B91A-DBFD-4685-AAB0-BEAC57FF0314}" type="pres">
      <dgm:prSet presAssocID="{2BE5A234-6A16-4599-9FE7-242D5BE35837}" presName="spaceRect" presStyleCnt="0"/>
      <dgm:spPr/>
    </dgm:pt>
    <dgm:pt modelId="{E02FEE1C-211E-46E8-AA5E-A494F6FD3859}" type="pres">
      <dgm:prSet presAssocID="{2BE5A234-6A16-4599-9FE7-242D5BE35837}" presName="parTx" presStyleLbl="revTx" presStyleIdx="1" presStyleCnt="5">
        <dgm:presLayoutVars>
          <dgm:chMax val="0"/>
          <dgm:chPref val="0"/>
        </dgm:presLayoutVars>
      </dgm:prSet>
      <dgm:spPr/>
    </dgm:pt>
    <dgm:pt modelId="{A06933A1-747C-431D-9C84-FD7D7C8D8792}" type="pres">
      <dgm:prSet presAssocID="{08CB4F0F-4E84-41A3-9738-19F2654BC35C}" presName="sibTrans" presStyleCnt="0"/>
      <dgm:spPr/>
    </dgm:pt>
    <dgm:pt modelId="{6648F807-A382-4B79-B73D-61A6571735AB}" type="pres">
      <dgm:prSet presAssocID="{28D64339-0F88-4BBE-BFF1-DCA4AF832989}" presName="compNode" presStyleCnt="0"/>
      <dgm:spPr/>
    </dgm:pt>
    <dgm:pt modelId="{37767C41-19DC-4853-ACA4-7DDBBC6073A1}" type="pres">
      <dgm:prSet presAssocID="{28D64339-0F88-4BBE-BFF1-DCA4AF832989}" presName="bgRect" presStyleLbl="bgShp" presStyleIdx="2" presStyleCnt="5"/>
      <dgm:spPr/>
    </dgm:pt>
    <dgm:pt modelId="{A702AECD-2E06-44BE-9FBF-8D70218DA582}" type="pres">
      <dgm:prSet presAssocID="{28D64339-0F88-4BBE-BFF1-DCA4AF83298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CD09646B-D7A6-44D2-8BEE-DD20102D42E0}" type="pres">
      <dgm:prSet presAssocID="{28D64339-0F88-4BBE-BFF1-DCA4AF832989}" presName="spaceRect" presStyleCnt="0"/>
      <dgm:spPr/>
    </dgm:pt>
    <dgm:pt modelId="{EFF172AA-C001-4A88-9BED-11C4FBB7C8D7}" type="pres">
      <dgm:prSet presAssocID="{28D64339-0F88-4BBE-BFF1-DCA4AF832989}" presName="parTx" presStyleLbl="revTx" presStyleIdx="2" presStyleCnt="5">
        <dgm:presLayoutVars>
          <dgm:chMax val="0"/>
          <dgm:chPref val="0"/>
        </dgm:presLayoutVars>
      </dgm:prSet>
      <dgm:spPr/>
    </dgm:pt>
    <dgm:pt modelId="{00B2EEB8-F290-4DB0-8F04-121AE741C8B8}" type="pres">
      <dgm:prSet presAssocID="{5698D860-556E-44FE-8FBD-3633B7EFBBA8}" presName="sibTrans" presStyleCnt="0"/>
      <dgm:spPr/>
    </dgm:pt>
    <dgm:pt modelId="{29DAE0ED-AA2F-4724-AE8C-9599A3CCD6BE}" type="pres">
      <dgm:prSet presAssocID="{023A4D18-ACAE-4C7B-8E26-7FCFF4BCF507}" presName="compNode" presStyleCnt="0"/>
      <dgm:spPr/>
    </dgm:pt>
    <dgm:pt modelId="{EDA77D19-66D3-487E-BF80-777184AB4CB7}" type="pres">
      <dgm:prSet presAssocID="{023A4D18-ACAE-4C7B-8E26-7FCFF4BCF507}" presName="bgRect" presStyleLbl="bgShp" presStyleIdx="3" presStyleCnt="5"/>
      <dgm:spPr/>
    </dgm:pt>
    <dgm:pt modelId="{4622AAAB-A437-43E4-8E8B-F977036A43DA}" type="pres">
      <dgm:prSet presAssocID="{023A4D18-ACAE-4C7B-8E26-7FCFF4BCF50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A31EB8F8-0E1D-40C4-88E0-45170895FB42}" type="pres">
      <dgm:prSet presAssocID="{023A4D18-ACAE-4C7B-8E26-7FCFF4BCF507}" presName="spaceRect" presStyleCnt="0"/>
      <dgm:spPr/>
    </dgm:pt>
    <dgm:pt modelId="{F99CCD9B-C8EA-4F4A-B4C4-7A7698843A6A}" type="pres">
      <dgm:prSet presAssocID="{023A4D18-ACAE-4C7B-8E26-7FCFF4BCF507}" presName="parTx" presStyleLbl="revTx" presStyleIdx="3" presStyleCnt="5">
        <dgm:presLayoutVars>
          <dgm:chMax val="0"/>
          <dgm:chPref val="0"/>
        </dgm:presLayoutVars>
      </dgm:prSet>
      <dgm:spPr/>
    </dgm:pt>
    <dgm:pt modelId="{32A44FFC-116C-4753-B1D8-089AE3A50C8C}" type="pres">
      <dgm:prSet presAssocID="{00BEA2D2-93A2-4D76-9D5F-93A41CF1F16A}" presName="sibTrans" presStyleCnt="0"/>
      <dgm:spPr/>
    </dgm:pt>
    <dgm:pt modelId="{6298BECD-4CFF-49D2-B91C-2E3E576FF623}" type="pres">
      <dgm:prSet presAssocID="{60BC9BF5-D8B3-4261-AC47-0F2EDD99CA2C}" presName="compNode" presStyleCnt="0"/>
      <dgm:spPr/>
    </dgm:pt>
    <dgm:pt modelId="{DBBF01BD-FA2C-4297-8CEF-AB94E9DEA1AB}" type="pres">
      <dgm:prSet presAssocID="{60BC9BF5-D8B3-4261-AC47-0F2EDD99CA2C}" presName="bgRect" presStyleLbl="bgShp" presStyleIdx="4" presStyleCnt="5"/>
      <dgm:spPr/>
    </dgm:pt>
    <dgm:pt modelId="{FDACDD5A-D5DC-4FCB-90C0-D239F7D1C95C}" type="pres">
      <dgm:prSet presAssocID="{60BC9BF5-D8B3-4261-AC47-0F2EDD99CA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3D70AB7-26BF-4E5D-B3E6-1238342AE2FF}" type="pres">
      <dgm:prSet presAssocID="{60BC9BF5-D8B3-4261-AC47-0F2EDD99CA2C}" presName="spaceRect" presStyleCnt="0"/>
      <dgm:spPr/>
    </dgm:pt>
    <dgm:pt modelId="{456891EF-5346-4F07-B9BF-55FEDE0558FA}" type="pres">
      <dgm:prSet presAssocID="{60BC9BF5-D8B3-4261-AC47-0F2EDD99CA2C}" presName="parTx" presStyleLbl="revTx" presStyleIdx="4" presStyleCnt="5">
        <dgm:presLayoutVars>
          <dgm:chMax val="0"/>
          <dgm:chPref val="0"/>
        </dgm:presLayoutVars>
      </dgm:prSet>
      <dgm:spPr/>
    </dgm:pt>
  </dgm:ptLst>
  <dgm:cxnLst>
    <dgm:cxn modelId="{5A968515-3D8D-4787-9CF7-77F7B571E5ED}" srcId="{F5DEF418-AEB9-43C7-A6B0-2A875013DC31}" destId="{023A4D18-ACAE-4C7B-8E26-7FCFF4BCF507}" srcOrd="3" destOrd="0" parTransId="{32DECB9D-3BD0-41FD-B5E0-AFD3DFE29499}" sibTransId="{00BEA2D2-93A2-4D76-9D5F-93A41CF1F16A}"/>
    <dgm:cxn modelId="{E0DAD74B-715D-478C-B6F7-8B491D5F76CD}" srcId="{F5DEF418-AEB9-43C7-A6B0-2A875013DC31}" destId="{60BC9BF5-D8B3-4261-AC47-0F2EDD99CA2C}" srcOrd="4" destOrd="0" parTransId="{71A8A5C0-84F4-48F6-8BFD-58A32E4C74B6}" sibTransId="{B007D0FF-7AC1-42D1-9D4E-0A73E852B9A6}"/>
    <dgm:cxn modelId="{C2019351-4E0C-4385-85EE-AD2A2D25541F}" type="presOf" srcId="{28D64339-0F88-4BBE-BFF1-DCA4AF832989}" destId="{EFF172AA-C001-4A88-9BED-11C4FBB7C8D7}" srcOrd="0" destOrd="0" presId="urn:microsoft.com/office/officeart/2018/2/layout/IconVerticalSolidList"/>
    <dgm:cxn modelId="{6394A458-BA67-4776-8BB8-703E1CA971C9}" srcId="{F5DEF418-AEB9-43C7-A6B0-2A875013DC31}" destId="{96189504-D157-4656-9334-60762D482F2A}" srcOrd="0" destOrd="0" parTransId="{14AFD29A-6CB3-4849-9CE3-EAEEE82F750A}" sibTransId="{4A9611B7-C0D6-40F3-9BE5-EB3720AE608E}"/>
    <dgm:cxn modelId="{F2F79B7E-5935-4071-96D7-BECB142466D4}" srcId="{F5DEF418-AEB9-43C7-A6B0-2A875013DC31}" destId="{28D64339-0F88-4BBE-BFF1-DCA4AF832989}" srcOrd="2" destOrd="0" parTransId="{892B06D0-CDB7-44DC-A659-33B2489CAF40}" sibTransId="{5698D860-556E-44FE-8FBD-3633B7EFBBA8}"/>
    <dgm:cxn modelId="{99696781-CBA0-456E-8201-68A010AD93D0}" type="presOf" srcId="{F5DEF418-AEB9-43C7-A6B0-2A875013DC31}" destId="{C0C4F6B4-68E5-4A27-8FB0-39E600EFF0F2}" srcOrd="0" destOrd="0" presId="urn:microsoft.com/office/officeart/2018/2/layout/IconVerticalSolidList"/>
    <dgm:cxn modelId="{A114C7AA-DA5D-4D8F-956C-C0F85BB01613}" srcId="{F5DEF418-AEB9-43C7-A6B0-2A875013DC31}" destId="{2BE5A234-6A16-4599-9FE7-242D5BE35837}" srcOrd="1" destOrd="0" parTransId="{FC03FE4E-AD7D-48DD-BD44-6D0F8D26DB2B}" sibTransId="{08CB4F0F-4E84-41A3-9738-19F2654BC35C}"/>
    <dgm:cxn modelId="{B30D87B7-0F96-4B09-A460-F5231D353D19}" type="presOf" srcId="{96189504-D157-4656-9334-60762D482F2A}" destId="{9E5E3153-D110-4537-8E24-7FA8EC76BD9C}" srcOrd="0" destOrd="0" presId="urn:microsoft.com/office/officeart/2018/2/layout/IconVerticalSolidList"/>
    <dgm:cxn modelId="{1D1F35D2-E5D5-477E-8017-F8EFE075973D}" type="presOf" srcId="{60BC9BF5-D8B3-4261-AC47-0F2EDD99CA2C}" destId="{456891EF-5346-4F07-B9BF-55FEDE0558FA}" srcOrd="0" destOrd="0" presId="urn:microsoft.com/office/officeart/2018/2/layout/IconVerticalSolidList"/>
    <dgm:cxn modelId="{7AEC34E5-9597-49D4-BC97-83D4037C855F}" type="presOf" srcId="{023A4D18-ACAE-4C7B-8E26-7FCFF4BCF507}" destId="{F99CCD9B-C8EA-4F4A-B4C4-7A7698843A6A}" srcOrd="0" destOrd="0" presId="urn:microsoft.com/office/officeart/2018/2/layout/IconVerticalSolidList"/>
    <dgm:cxn modelId="{A39974FF-915F-47CA-84F3-1BD22B578EFC}" type="presOf" srcId="{2BE5A234-6A16-4599-9FE7-242D5BE35837}" destId="{E02FEE1C-211E-46E8-AA5E-A494F6FD3859}" srcOrd="0" destOrd="0" presId="urn:microsoft.com/office/officeart/2018/2/layout/IconVerticalSolidList"/>
    <dgm:cxn modelId="{427AC93C-3867-46DA-8610-66B4B723B0B2}" type="presParOf" srcId="{C0C4F6B4-68E5-4A27-8FB0-39E600EFF0F2}" destId="{642D22EF-3123-4D53-8EE8-8BDD1259F6E1}" srcOrd="0" destOrd="0" presId="urn:microsoft.com/office/officeart/2018/2/layout/IconVerticalSolidList"/>
    <dgm:cxn modelId="{6B0B555B-8FA2-4EC2-B97E-F6F3AC7E6247}" type="presParOf" srcId="{642D22EF-3123-4D53-8EE8-8BDD1259F6E1}" destId="{7994919E-13C1-4A2C-856A-8D82813318A8}" srcOrd="0" destOrd="0" presId="urn:microsoft.com/office/officeart/2018/2/layout/IconVerticalSolidList"/>
    <dgm:cxn modelId="{DF370631-1C02-4933-B75F-81486677AEAB}" type="presParOf" srcId="{642D22EF-3123-4D53-8EE8-8BDD1259F6E1}" destId="{B171EC5E-CA10-4BA8-B3F5-7D5013AF8F2A}" srcOrd="1" destOrd="0" presId="urn:microsoft.com/office/officeart/2018/2/layout/IconVerticalSolidList"/>
    <dgm:cxn modelId="{07050A96-FC02-4350-8B3A-D0481767A766}" type="presParOf" srcId="{642D22EF-3123-4D53-8EE8-8BDD1259F6E1}" destId="{198BED79-4EC3-47C0-AAD5-F67E1C5442A6}" srcOrd="2" destOrd="0" presId="urn:microsoft.com/office/officeart/2018/2/layout/IconVerticalSolidList"/>
    <dgm:cxn modelId="{09B48E5F-1908-4E23-8C9F-D29652562A8B}" type="presParOf" srcId="{642D22EF-3123-4D53-8EE8-8BDD1259F6E1}" destId="{9E5E3153-D110-4537-8E24-7FA8EC76BD9C}" srcOrd="3" destOrd="0" presId="urn:microsoft.com/office/officeart/2018/2/layout/IconVerticalSolidList"/>
    <dgm:cxn modelId="{9E311B7E-DB8B-42AF-8EED-5C11789EBAB6}" type="presParOf" srcId="{C0C4F6B4-68E5-4A27-8FB0-39E600EFF0F2}" destId="{E376FA9A-E541-4D4B-A554-ECAD4C8D57C1}" srcOrd="1" destOrd="0" presId="urn:microsoft.com/office/officeart/2018/2/layout/IconVerticalSolidList"/>
    <dgm:cxn modelId="{10FD4172-A78B-4EE2-B66C-C7E5D34D4AC7}" type="presParOf" srcId="{C0C4F6B4-68E5-4A27-8FB0-39E600EFF0F2}" destId="{30922941-801A-41C4-A847-37CCAA1FA4FE}" srcOrd="2" destOrd="0" presId="urn:microsoft.com/office/officeart/2018/2/layout/IconVerticalSolidList"/>
    <dgm:cxn modelId="{5337BF3A-C286-4141-A6F8-565DE967DC2F}" type="presParOf" srcId="{30922941-801A-41C4-A847-37CCAA1FA4FE}" destId="{BDCC97B7-EFC1-4AD4-8E2C-52587AF7E02C}" srcOrd="0" destOrd="0" presId="urn:microsoft.com/office/officeart/2018/2/layout/IconVerticalSolidList"/>
    <dgm:cxn modelId="{98D93C57-6693-47C4-BBC3-27097670ACB9}" type="presParOf" srcId="{30922941-801A-41C4-A847-37CCAA1FA4FE}" destId="{44E4D621-431B-488F-816E-797D8AEC9725}" srcOrd="1" destOrd="0" presId="urn:microsoft.com/office/officeart/2018/2/layout/IconVerticalSolidList"/>
    <dgm:cxn modelId="{56F18B9F-8A4F-41C0-A4E7-DA5449D1BD01}" type="presParOf" srcId="{30922941-801A-41C4-A847-37CCAA1FA4FE}" destId="{6462B91A-DBFD-4685-AAB0-BEAC57FF0314}" srcOrd="2" destOrd="0" presId="urn:microsoft.com/office/officeart/2018/2/layout/IconVerticalSolidList"/>
    <dgm:cxn modelId="{6CBEE745-49E6-43A9-AF27-C3127984297F}" type="presParOf" srcId="{30922941-801A-41C4-A847-37CCAA1FA4FE}" destId="{E02FEE1C-211E-46E8-AA5E-A494F6FD3859}" srcOrd="3" destOrd="0" presId="urn:microsoft.com/office/officeart/2018/2/layout/IconVerticalSolidList"/>
    <dgm:cxn modelId="{5096FC0F-EA5F-44FB-B039-183B7A950221}" type="presParOf" srcId="{C0C4F6B4-68E5-4A27-8FB0-39E600EFF0F2}" destId="{A06933A1-747C-431D-9C84-FD7D7C8D8792}" srcOrd="3" destOrd="0" presId="urn:microsoft.com/office/officeart/2018/2/layout/IconVerticalSolidList"/>
    <dgm:cxn modelId="{AC1E0628-3926-4E98-8FCB-E0BB47BB45BB}" type="presParOf" srcId="{C0C4F6B4-68E5-4A27-8FB0-39E600EFF0F2}" destId="{6648F807-A382-4B79-B73D-61A6571735AB}" srcOrd="4" destOrd="0" presId="urn:microsoft.com/office/officeart/2018/2/layout/IconVerticalSolidList"/>
    <dgm:cxn modelId="{14EC01C4-0C35-49B3-8E6A-CF95875BE112}" type="presParOf" srcId="{6648F807-A382-4B79-B73D-61A6571735AB}" destId="{37767C41-19DC-4853-ACA4-7DDBBC6073A1}" srcOrd="0" destOrd="0" presId="urn:microsoft.com/office/officeart/2018/2/layout/IconVerticalSolidList"/>
    <dgm:cxn modelId="{6D87728C-795B-4D01-B23D-16A9D71279DC}" type="presParOf" srcId="{6648F807-A382-4B79-B73D-61A6571735AB}" destId="{A702AECD-2E06-44BE-9FBF-8D70218DA582}" srcOrd="1" destOrd="0" presId="urn:microsoft.com/office/officeart/2018/2/layout/IconVerticalSolidList"/>
    <dgm:cxn modelId="{48627B25-6160-4BA3-9BC9-CE95281E1A00}" type="presParOf" srcId="{6648F807-A382-4B79-B73D-61A6571735AB}" destId="{CD09646B-D7A6-44D2-8BEE-DD20102D42E0}" srcOrd="2" destOrd="0" presId="urn:microsoft.com/office/officeart/2018/2/layout/IconVerticalSolidList"/>
    <dgm:cxn modelId="{99CBA5BE-5A75-4460-BB80-C2DF52C666DB}" type="presParOf" srcId="{6648F807-A382-4B79-B73D-61A6571735AB}" destId="{EFF172AA-C001-4A88-9BED-11C4FBB7C8D7}" srcOrd="3" destOrd="0" presId="urn:microsoft.com/office/officeart/2018/2/layout/IconVerticalSolidList"/>
    <dgm:cxn modelId="{8F9CE3D8-6138-4E32-87FB-4530599EBD60}" type="presParOf" srcId="{C0C4F6B4-68E5-4A27-8FB0-39E600EFF0F2}" destId="{00B2EEB8-F290-4DB0-8F04-121AE741C8B8}" srcOrd="5" destOrd="0" presId="urn:microsoft.com/office/officeart/2018/2/layout/IconVerticalSolidList"/>
    <dgm:cxn modelId="{D632FC52-A013-489D-8051-0154984D9684}" type="presParOf" srcId="{C0C4F6B4-68E5-4A27-8FB0-39E600EFF0F2}" destId="{29DAE0ED-AA2F-4724-AE8C-9599A3CCD6BE}" srcOrd="6" destOrd="0" presId="urn:microsoft.com/office/officeart/2018/2/layout/IconVerticalSolidList"/>
    <dgm:cxn modelId="{42E59613-6578-4A0C-B96C-06E717BDB74A}" type="presParOf" srcId="{29DAE0ED-AA2F-4724-AE8C-9599A3CCD6BE}" destId="{EDA77D19-66D3-487E-BF80-777184AB4CB7}" srcOrd="0" destOrd="0" presId="urn:microsoft.com/office/officeart/2018/2/layout/IconVerticalSolidList"/>
    <dgm:cxn modelId="{8A9EB3A4-728F-45CF-A913-41922A0A8E91}" type="presParOf" srcId="{29DAE0ED-AA2F-4724-AE8C-9599A3CCD6BE}" destId="{4622AAAB-A437-43E4-8E8B-F977036A43DA}" srcOrd="1" destOrd="0" presId="urn:microsoft.com/office/officeart/2018/2/layout/IconVerticalSolidList"/>
    <dgm:cxn modelId="{5BFF1C2C-499C-45BA-9264-08A7FA8E50A7}" type="presParOf" srcId="{29DAE0ED-AA2F-4724-AE8C-9599A3CCD6BE}" destId="{A31EB8F8-0E1D-40C4-88E0-45170895FB42}" srcOrd="2" destOrd="0" presId="urn:microsoft.com/office/officeart/2018/2/layout/IconVerticalSolidList"/>
    <dgm:cxn modelId="{E8215ED0-18C9-4B04-88CD-365FB692595C}" type="presParOf" srcId="{29DAE0ED-AA2F-4724-AE8C-9599A3CCD6BE}" destId="{F99CCD9B-C8EA-4F4A-B4C4-7A7698843A6A}" srcOrd="3" destOrd="0" presId="urn:microsoft.com/office/officeart/2018/2/layout/IconVerticalSolidList"/>
    <dgm:cxn modelId="{214D8B28-0164-4941-97E2-B1D7FD2D93ED}" type="presParOf" srcId="{C0C4F6B4-68E5-4A27-8FB0-39E600EFF0F2}" destId="{32A44FFC-116C-4753-B1D8-089AE3A50C8C}" srcOrd="7" destOrd="0" presId="urn:microsoft.com/office/officeart/2018/2/layout/IconVerticalSolidList"/>
    <dgm:cxn modelId="{91EC47BD-A97E-4AFB-86A5-65A29CC118B6}" type="presParOf" srcId="{C0C4F6B4-68E5-4A27-8FB0-39E600EFF0F2}" destId="{6298BECD-4CFF-49D2-B91C-2E3E576FF623}" srcOrd="8" destOrd="0" presId="urn:microsoft.com/office/officeart/2018/2/layout/IconVerticalSolidList"/>
    <dgm:cxn modelId="{CF8F7A2D-0B12-42A3-A414-4FA05879339C}" type="presParOf" srcId="{6298BECD-4CFF-49D2-B91C-2E3E576FF623}" destId="{DBBF01BD-FA2C-4297-8CEF-AB94E9DEA1AB}" srcOrd="0" destOrd="0" presId="urn:microsoft.com/office/officeart/2018/2/layout/IconVerticalSolidList"/>
    <dgm:cxn modelId="{7733AA79-6247-4582-AC4A-36B97F99827B}" type="presParOf" srcId="{6298BECD-4CFF-49D2-B91C-2E3E576FF623}" destId="{FDACDD5A-D5DC-4FCB-90C0-D239F7D1C95C}" srcOrd="1" destOrd="0" presId="urn:microsoft.com/office/officeart/2018/2/layout/IconVerticalSolidList"/>
    <dgm:cxn modelId="{AB1BCB5D-2BF1-4247-BE17-3B2E982A510C}" type="presParOf" srcId="{6298BECD-4CFF-49D2-B91C-2E3E576FF623}" destId="{E3D70AB7-26BF-4E5D-B3E6-1238342AE2FF}" srcOrd="2" destOrd="0" presId="urn:microsoft.com/office/officeart/2018/2/layout/IconVerticalSolidList"/>
    <dgm:cxn modelId="{4196729F-1B18-441F-95FB-CCE2FAFB2843}" type="presParOf" srcId="{6298BECD-4CFF-49D2-B91C-2E3E576FF623}" destId="{456891EF-5346-4F07-B9BF-55FEDE0558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9F965D-40C0-4468-9B43-DCCCB0CB332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DA743DA-9221-4DD5-A101-22DA210573F0}">
      <dgm:prSet/>
      <dgm:spPr/>
      <dgm:t>
        <a:bodyPr/>
        <a:lstStyle/>
        <a:p>
          <a:r>
            <a:rPr lang="en-US"/>
            <a:t>Tokenization</a:t>
          </a:r>
        </a:p>
      </dgm:t>
    </dgm:pt>
    <dgm:pt modelId="{71DA5A3A-5BC2-4BAD-B5C5-FD3AF9166B4B}" type="parTrans" cxnId="{01EF6D2C-EEB0-4B7A-821F-59A3AA0994EA}">
      <dgm:prSet/>
      <dgm:spPr/>
      <dgm:t>
        <a:bodyPr/>
        <a:lstStyle/>
        <a:p>
          <a:endParaRPr lang="en-US"/>
        </a:p>
      </dgm:t>
    </dgm:pt>
    <dgm:pt modelId="{5EA8D5A1-6449-4634-8456-B5153613033C}" type="sibTrans" cxnId="{01EF6D2C-EEB0-4B7A-821F-59A3AA0994EA}">
      <dgm:prSet/>
      <dgm:spPr/>
      <dgm:t>
        <a:bodyPr/>
        <a:lstStyle/>
        <a:p>
          <a:endParaRPr lang="en-US"/>
        </a:p>
      </dgm:t>
    </dgm:pt>
    <dgm:pt modelId="{088171DB-67B3-462C-B36C-C92467501471}">
      <dgm:prSet/>
      <dgm:spPr/>
      <dgm:t>
        <a:bodyPr/>
        <a:lstStyle/>
        <a:p>
          <a:r>
            <a:rPr lang="en-US"/>
            <a:t>Feature Extraction</a:t>
          </a:r>
        </a:p>
      </dgm:t>
    </dgm:pt>
    <dgm:pt modelId="{096B72B7-DF10-4B1C-B837-E8DAF4179F20}" type="parTrans" cxnId="{6C977015-B945-454E-874A-2E6C31AEC9A4}">
      <dgm:prSet/>
      <dgm:spPr/>
      <dgm:t>
        <a:bodyPr/>
        <a:lstStyle/>
        <a:p>
          <a:endParaRPr lang="en-US"/>
        </a:p>
      </dgm:t>
    </dgm:pt>
    <dgm:pt modelId="{F553CF50-3CB0-448E-807C-E8F7984DE09C}" type="sibTrans" cxnId="{6C977015-B945-454E-874A-2E6C31AEC9A4}">
      <dgm:prSet/>
      <dgm:spPr/>
      <dgm:t>
        <a:bodyPr/>
        <a:lstStyle/>
        <a:p>
          <a:endParaRPr lang="en-US"/>
        </a:p>
      </dgm:t>
    </dgm:pt>
    <dgm:pt modelId="{3F77A4F8-4896-42DA-9D8E-CA3567F585F7}">
      <dgm:prSet/>
      <dgm:spPr/>
      <dgm:t>
        <a:bodyPr/>
        <a:lstStyle/>
        <a:p>
          <a:r>
            <a:rPr lang="en-US"/>
            <a:t>Classification using different classifiers</a:t>
          </a:r>
        </a:p>
      </dgm:t>
    </dgm:pt>
    <dgm:pt modelId="{709FE78C-8F28-44B5-B52C-4DBDFE80AB14}" type="parTrans" cxnId="{1EF05130-EE3D-4357-A1B2-1A58328EBFF1}">
      <dgm:prSet/>
      <dgm:spPr/>
      <dgm:t>
        <a:bodyPr/>
        <a:lstStyle/>
        <a:p>
          <a:endParaRPr lang="en-US"/>
        </a:p>
      </dgm:t>
    </dgm:pt>
    <dgm:pt modelId="{364B58A3-3743-43DB-936B-5B5A0291458C}" type="sibTrans" cxnId="{1EF05130-EE3D-4357-A1B2-1A58328EBFF1}">
      <dgm:prSet/>
      <dgm:spPr/>
      <dgm:t>
        <a:bodyPr/>
        <a:lstStyle/>
        <a:p>
          <a:endParaRPr lang="en-US"/>
        </a:p>
      </dgm:t>
    </dgm:pt>
    <dgm:pt modelId="{C03AE0C4-563D-4193-AE7E-18F60D50951F}">
      <dgm:prSet/>
      <dgm:spPr/>
      <dgm:t>
        <a:bodyPr/>
        <a:lstStyle/>
        <a:p>
          <a:r>
            <a:rPr lang="en-US"/>
            <a:t>Naïve Bayes</a:t>
          </a:r>
        </a:p>
      </dgm:t>
    </dgm:pt>
    <dgm:pt modelId="{C53DD0D7-A004-4AD4-BD86-769236F0C92D}" type="parTrans" cxnId="{3FA96F5E-8F9F-4D99-8E65-86E53D09E4D8}">
      <dgm:prSet/>
      <dgm:spPr/>
      <dgm:t>
        <a:bodyPr/>
        <a:lstStyle/>
        <a:p>
          <a:endParaRPr lang="en-US"/>
        </a:p>
      </dgm:t>
    </dgm:pt>
    <dgm:pt modelId="{3A4122FA-3A42-4787-A237-FAD4E4657053}" type="sibTrans" cxnId="{3FA96F5E-8F9F-4D99-8E65-86E53D09E4D8}">
      <dgm:prSet/>
      <dgm:spPr/>
      <dgm:t>
        <a:bodyPr/>
        <a:lstStyle/>
        <a:p>
          <a:endParaRPr lang="en-US"/>
        </a:p>
      </dgm:t>
    </dgm:pt>
    <dgm:pt modelId="{6357E253-1903-4D0D-A907-9E7D7050F42D}">
      <dgm:prSet/>
      <dgm:spPr/>
      <dgm:t>
        <a:bodyPr/>
        <a:lstStyle/>
        <a:p>
          <a:r>
            <a:rPr lang="en-US"/>
            <a:t>MaxEnt</a:t>
          </a:r>
        </a:p>
      </dgm:t>
    </dgm:pt>
    <dgm:pt modelId="{E82E3074-3413-4CB2-A659-3187C49F12A2}" type="parTrans" cxnId="{A07872E9-B4B3-4CD3-B4DC-3ED89B8FDBCB}">
      <dgm:prSet/>
      <dgm:spPr/>
      <dgm:t>
        <a:bodyPr/>
        <a:lstStyle/>
        <a:p>
          <a:endParaRPr lang="en-US"/>
        </a:p>
      </dgm:t>
    </dgm:pt>
    <dgm:pt modelId="{A3D78BF6-F093-4489-97FA-DEA030DD2DF2}" type="sibTrans" cxnId="{A07872E9-B4B3-4CD3-B4DC-3ED89B8FDBCB}">
      <dgm:prSet/>
      <dgm:spPr/>
      <dgm:t>
        <a:bodyPr/>
        <a:lstStyle/>
        <a:p>
          <a:endParaRPr lang="en-US"/>
        </a:p>
      </dgm:t>
    </dgm:pt>
    <dgm:pt modelId="{5BCD98EC-3EFA-480F-9D11-F335ED1B0BE0}">
      <dgm:prSet/>
      <dgm:spPr/>
      <dgm:t>
        <a:bodyPr/>
        <a:lstStyle/>
        <a:p>
          <a:r>
            <a:rPr lang="en-US"/>
            <a:t>SVM</a:t>
          </a:r>
        </a:p>
      </dgm:t>
    </dgm:pt>
    <dgm:pt modelId="{87DC003F-4BD0-4A6F-9640-87DD8D5E1FB9}" type="parTrans" cxnId="{2FCA9BB9-ADBA-4783-8C9F-1B357BA33C7B}">
      <dgm:prSet/>
      <dgm:spPr/>
      <dgm:t>
        <a:bodyPr/>
        <a:lstStyle/>
        <a:p>
          <a:endParaRPr lang="en-US"/>
        </a:p>
      </dgm:t>
    </dgm:pt>
    <dgm:pt modelId="{C322E71A-7E03-4772-93EE-A6DB1ACB94C7}" type="sibTrans" cxnId="{2FCA9BB9-ADBA-4783-8C9F-1B357BA33C7B}">
      <dgm:prSet/>
      <dgm:spPr/>
      <dgm:t>
        <a:bodyPr/>
        <a:lstStyle/>
        <a:p>
          <a:endParaRPr lang="en-US"/>
        </a:p>
      </dgm:t>
    </dgm:pt>
    <dgm:pt modelId="{5F9B4578-52E1-4D82-91F0-BBD2DE7D6D6D}">
      <dgm:prSet/>
      <dgm:spPr/>
      <dgm:t>
        <a:bodyPr/>
        <a:lstStyle/>
        <a:p>
          <a:r>
            <a:rPr lang="en-US"/>
            <a:t>CRF</a:t>
          </a:r>
        </a:p>
      </dgm:t>
    </dgm:pt>
    <dgm:pt modelId="{7998408D-D5CB-4357-ACE4-8FC813B7C2D7}" type="parTrans" cxnId="{B4FFD3BB-AA46-49AD-866B-8700B407A1E7}">
      <dgm:prSet/>
      <dgm:spPr/>
      <dgm:t>
        <a:bodyPr/>
        <a:lstStyle/>
        <a:p>
          <a:endParaRPr lang="en-US"/>
        </a:p>
      </dgm:t>
    </dgm:pt>
    <dgm:pt modelId="{8A1D2331-6114-4918-8098-A28FD44E973F}" type="sibTrans" cxnId="{B4FFD3BB-AA46-49AD-866B-8700B407A1E7}">
      <dgm:prSet/>
      <dgm:spPr/>
      <dgm:t>
        <a:bodyPr/>
        <a:lstStyle/>
        <a:p>
          <a:endParaRPr lang="en-US"/>
        </a:p>
      </dgm:t>
    </dgm:pt>
    <dgm:pt modelId="{712B7AE0-DCEE-4A71-8D04-20C78B4C9CE3}">
      <dgm:prSet/>
      <dgm:spPr/>
      <dgm:t>
        <a:bodyPr/>
        <a:lstStyle/>
        <a:p>
          <a:r>
            <a:rPr lang="en-US"/>
            <a:t>Neural net</a:t>
          </a:r>
        </a:p>
      </dgm:t>
    </dgm:pt>
    <dgm:pt modelId="{2CF29F35-A3C9-4451-A07E-7BEF188A51F6}" type="parTrans" cxnId="{22FD3239-CC36-47B2-B1CF-2A6D35BEEBB3}">
      <dgm:prSet/>
      <dgm:spPr/>
      <dgm:t>
        <a:bodyPr/>
        <a:lstStyle/>
        <a:p>
          <a:endParaRPr lang="en-US"/>
        </a:p>
      </dgm:t>
    </dgm:pt>
    <dgm:pt modelId="{7C953C22-EC6B-45B1-85D7-BC24B5501F77}" type="sibTrans" cxnId="{22FD3239-CC36-47B2-B1CF-2A6D35BEEBB3}">
      <dgm:prSet/>
      <dgm:spPr/>
      <dgm:t>
        <a:bodyPr/>
        <a:lstStyle/>
        <a:p>
          <a:endParaRPr lang="en-US"/>
        </a:p>
      </dgm:t>
    </dgm:pt>
    <dgm:pt modelId="{042E423C-6127-4A54-8BCB-68F2D6AEF558}" type="pres">
      <dgm:prSet presAssocID="{569F965D-40C0-4468-9B43-DCCCB0CB3322}" presName="root" presStyleCnt="0">
        <dgm:presLayoutVars>
          <dgm:dir/>
          <dgm:resizeHandles val="exact"/>
        </dgm:presLayoutVars>
      </dgm:prSet>
      <dgm:spPr/>
    </dgm:pt>
    <dgm:pt modelId="{AC462F60-2B30-4904-A25A-46BA41123A14}" type="pres">
      <dgm:prSet presAssocID="{7DA743DA-9221-4DD5-A101-22DA210573F0}" presName="compNode" presStyleCnt="0"/>
      <dgm:spPr/>
    </dgm:pt>
    <dgm:pt modelId="{FF5C683C-4EEC-4DE5-A856-1DBDD429A1E3}" type="pres">
      <dgm:prSet presAssocID="{7DA743DA-9221-4DD5-A101-22DA210573F0}" presName="bgRect" presStyleLbl="bgShp" presStyleIdx="0" presStyleCnt="3"/>
      <dgm:spPr/>
    </dgm:pt>
    <dgm:pt modelId="{B495A728-5135-4286-A5E1-A39393029725}" type="pres">
      <dgm:prSet presAssocID="{7DA743DA-9221-4DD5-A101-22DA210573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F0298BA4-DBBC-45BC-8C19-B2840F1E7C5D}" type="pres">
      <dgm:prSet presAssocID="{7DA743DA-9221-4DD5-A101-22DA210573F0}" presName="spaceRect" presStyleCnt="0"/>
      <dgm:spPr/>
    </dgm:pt>
    <dgm:pt modelId="{23F57891-12E2-4530-AB92-AF37AC7DB385}" type="pres">
      <dgm:prSet presAssocID="{7DA743DA-9221-4DD5-A101-22DA210573F0}" presName="parTx" presStyleLbl="revTx" presStyleIdx="0" presStyleCnt="4">
        <dgm:presLayoutVars>
          <dgm:chMax val="0"/>
          <dgm:chPref val="0"/>
        </dgm:presLayoutVars>
      </dgm:prSet>
      <dgm:spPr/>
    </dgm:pt>
    <dgm:pt modelId="{A8473CF5-FCA3-4212-B6F0-09AB2D53F09A}" type="pres">
      <dgm:prSet presAssocID="{5EA8D5A1-6449-4634-8456-B5153613033C}" presName="sibTrans" presStyleCnt="0"/>
      <dgm:spPr/>
    </dgm:pt>
    <dgm:pt modelId="{20C7473B-F006-438A-8F3F-9EA4EF7DDB3F}" type="pres">
      <dgm:prSet presAssocID="{088171DB-67B3-462C-B36C-C92467501471}" presName="compNode" presStyleCnt="0"/>
      <dgm:spPr/>
    </dgm:pt>
    <dgm:pt modelId="{85B8C588-508C-45B9-9730-10AB52ECBFED}" type="pres">
      <dgm:prSet presAssocID="{088171DB-67B3-462C-B36C-C92467501471}" presName="bgRect" presStyleLbl="bgShp" presStyleIdx="1" presStyleCnt="3"/>
      <dgm:spPr/>
    </dgm:pt>
    <dgm:pt modelId="{5DE31034-EDA0-43BA-876E-6B9B48082036}" type="pres">
      <dgm:prSet presAssocID="{088171DB-67B3-462C-B36C-C924675014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D5C6495-62E6-40EA-A4DE-D741CADA10AE}" type="pres">
      <dgm:prSet presAssocID="{088171DB-67B3-462C-B36C-C92467501471}" presName="spaceRect" presStyleCnt="0"/>
      <dgm:spPr/>
    </dgm:pt>
    <dgm:pt modelId="{8C41641F-07ED-4179-AFFD-69A5E7A99D7E}" type="pres">
      <dgm:prSet presAssocID="{088171DB-67B3-462C-B36C-C92467501471}" presName="parTx" presStyleLbl="revTx" presStyleIdx="1" presStyleCnt="4">
        <dgm:presLayoutVars>
          <dgm:chMax val="0"/>
          <dgm:chPref val="0"/>
        </dgm:presLayoutVars>
      </dgm:prSet>
      <dgm:spPr/>
    </dgm:pt>
    <dgm:pt modelId="{32873D7C-127A-4444-BF5F-191EA7207CDC}" type="pres">
      <dgm:prSet presAssocID="{F553CF50-3CB0-448E-807C-E8F7984DE09C}" presName="sibTrans" presStyleCnt="0"/>
      <dgm:spPr/>
    </dgm:pt>
    <dgm:pt modelId="{F52866C6-2EF7-4B60-AF45-879BFD944AA2}" type="pres">
      <dgm:prSet presAssocID="{3F77A4F8-4896-42DA-9D8E-CA3567F585F7}" presName="compNode" presStyleCnt="0"/>
      <dgm:spPr/>
    </dgm:pt>
    <dgm:pt modelId="{A861FE6E-E870-4C97-B02E-58FED0040B71}" type="pres">
      <dgm:prSet presAssocID="{3F77A4F8-4896-42DA-9D8E-CA3567F585F7}" presName="bgRect" presStyleLbl="bgShp" presStyleIdx="2" presStyleCnt="3"/>
      <dgm:spPr/>
    </dgm:pt>
    <dgm:pt modelId="{B57446D0-8DD3-43C5-81FB-D8EFD411F3D0}" type="pres">
      <dgm:prSet presAssocID="{3F77A4F8-4896-42DA-9D8E-CA3567F585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98D4B998-EFBB-4194-B509-CEF61A37188A}" type="pres">
      <dgm:prSet presAssocID="{3F77A4F8-4896-42DA-9D8E-CA3567F585F7}" presName="spaceRect" presStyleCnt="0"/>
      <dgm:spPr/>
    </dgm:pt>
    <dgm:pt modelId="{FB1383B1-F1E2-4331-A427-D3041E215887}" type="pres">
      <dgm:prSet presAssocID="{3F77A4F8-4896-42DA-9D8E-CA3567F585F7}" presName="parTx" presStyleLbl="revTx" presStyleIdx="2" presStyleCnt="4">
        <dgm:presLayoutVars>
          <dgm:chMax val="0"/>
          <dgm:chPref val="0"/>
        </dgm:presLayoutVars>
      </dgm:prSet>
      <dgm:spPr/>
    </dgm:pt>
    <dgm:pt modelId="{BC6F9AAC-954E-47C1-B0BD-19C26A33F287}" type="pres">
      <dgm:prSet presAssocID="{3F77A4F8-4896-42DA-9D8E-CA3567F585F7}" presName="desTx" presStyleLbl="revTx" presStyleIdx="3" presStyleCnt="4">
        <dgm:presLayoutVars/>
      </dgm:prSet>
      <dgm:spPr/>
    </dgm:pt>
  </dgm:ptLst>
  <dgm:cxnLst>
    <dgm:cxn modelId="{6C977015-B945-454E-874A-2E6C31AEC9A4}" srcId="{569F965D-40C0-4468-9B43-DCCCB0CB3322}" destId="{088171DB-67B3-462C-B36C-C92467501471}" srcOrd="1" destOrd="0" parTransId="{096B72B7-DF10-4B1C-B837-E8DAF4179F20}" sibTransId="{F553CF50-3CB0-448E-807C-E8F7984DE09C}"/>
    <dgm:cxn modelId="{3AC4D026-6197-4F13-9C98-8211DE24847F}" type="presOf" srcId="{569F965D-40C0-4468-9B43-DCCCB0CB3322}" destId="{042E423C-6127-4A54-8BCB-68F2D6AEF558}" srcOrd="0" destOrd="0" presId="urn:microsoft.com/office/officeart/2018/2/layout/IconVerticalSolidList"/>
    <dgm:cxn modelId="{01EF6D2C-EEB0-4B7A-821F-59A3AA0994EA}" srcId="{569F965D-40C0-4468-9B43-DCCCB0CB3322}" destId="{7DA743DA-9221-4DD5-A101-22DA210573F0}" srcOrd="0" destOrd="0" parTransId="{71DA5A3A-5BC2-4BAD-B5C5-FD3AF9166B4B}" sibTransId="{5EA8D5A1-6449-4634-8456-B5153613033C}"/>
    <dgm:cxn modelId="{1EF05130-EE3D-4357-A1B2-1A58328EBFF1}" srcId="{569F965D-40C0-4468-9B43-DCCCB0CB3322}" destId="{3F77A4F8-4896-42DA-9D8E-CA3567F585F7}" srcOrd="2" destOrd="0" parTransId="{709FE78C-8F28-44B5-B52C-4DBDFE80AB14}" sibTransId="{364B58A3-3743-43DB-936B-5B5A0291458C}"/>
    <dgm:cxn modelId="{3481BC36-1ED5-486D-BE8D-AEDA1EC50582}" type="presOf" srcId="{C03AE0C4-563D-4193-AE7E-18F60D50951F}" destId="{BC6F9AAC-954E-47C1-B0BD-19C26A33F287}" srcOrd="0" destOrd="0" presId="urn:microsoft.com/office/officeart/2018/2/layout/IconVerticalSolidList"/>
    <dgm:cxn modelId="{22FD3239-CC36-47B2-B1CF-2A6D35BEEBB3}" srcId="{3F77A4F8-4896-42DA-9D8E-CA3567F585F7}" destId="{712B7AE0-DCEE-4A71-8D04-20C78B4C9CE3}" srcOrd="4" destOrd="0" parTransId="{2CF29F35-A3C9-4451-A07E-7BEF188A51F6}" sibTransId="{7C953C22-EC6B-45B1-85D7-BC24B5501F77}"/>
    <dgm:cxn modelId="{3F54153D-11CD-43DC-9CD9-3C40F6A62155}" type="presOf" srcId="{5BCD98EC-3EFA-480F-9D11-F335ED1B0BE0}" destId="{BC6F9AAC-954E-47C1-B0BD-19C26A33F287}" srcOrd="0" destOrd="2" presId="urn:microsoft.com/office/officeart/2018/2/layout/IconVerticalSolidList"/>
    <dgm:cxn modelId="{3FA96F5E-8F9F-4D99-8E65-86E53D09E4D8}" srcId="{3F77A4F8-4896-42DA-9D8E-CA3567F585F7}" destId="{C03AE0C4-563D-4193-AE7E-18F60D50951F}" srcOrd="0" destOrd="0" parTransId="{C53DD0D7-A004-4AD4-BD86-769236F0C92D}" sibTransId="{3A4122FA-3A42-4787-A237-FAD4E4657053}"/>
    <dgm:cxn modelId="{BBE57C8D-CAAD-4C0F-81D8-698C80A614CC}" type="presOf" srcId="{5F9B4578-52E1-4D82-91F0-BBD2DE7D6D6D}" destId="{BC6F9AAC-954E-47C1-B0BD-19C26A33F287}" srcOrd="0" destOrd="3" presId="urn:microsoft.com/office/officeart/2018/2/layout/IconVerticalSolidList"/>
    <dgm:cxn modelId="{2FCA9BB9-ADBA-4783-8C9F-1B357BA33C7B}" srcId="{3F77A4F8-4896-42DA-9D8E-CA3567F585F7}" destId="{5BCD98EC-3EFA-480F-9D11-F335ED1B0BE0}" srcOrd="2" destOrd="0" parTransId="{87DC003F-4BD0-4A6F-9640-87DD8D5E1FB9}" sibTransId="{C322E71A-7E03-4772-93EE-A6DB1ACB94C7}"/>
    <dgm:cxn modelId="{50A2CFBB-D5FB-4F8D-8CEE-8AFBBA76656F}" type="presOf" srcId="{088171DB-67B3-462C-B36C-C92467501471}" destId="{8C41641F-07ED-4179-AFFD-69A5E7A99D7E}" srcOrd="0" destOrd="0" presId="urn:microsoft.com/office/officeart/2018/2/layout/IconVerticalSolidList"/>
    <dgm:cxn modelId="{B4FFD3BB-AA46-49AD-866B-8700B407A1E7}" srcId="{3F77A4F8-4896-42DA-9D8E-CA3567F585F7}" destId="{5F9B4578-52E1-4D82-91F0-BBD2DE7D6D6D}" srcOrd="3" destOrd="0" parTransId="{7998408D-D5CB-4357-ACE4-8FC813B7C2D7}" sibTransId="{8A1D2331-6114-4918-8098-A28FD44E973F}"/>
    <dgm:cxn modelId="{A07872E9-B4B3-4CD3-B4DC-3ED89B8FDBCB}" srcId="{3F77A4F8-4896-42DA-9D8E-CA3567F585F7}" destId="{6357E253-1903-4D0D-A907-9E7D7050F42D}" srcOrd="1" destOrd="0" parTransId="{E82E3074-3413-4CB2-A659-3187C49F12A2}" sibTransId="{A3D78BF6-F093-4489-97FA-DEA030DD2DF2}"/>
    <dgm:cxn modelId="{AE98B4F9-E266-4525-A60B-B2F684F912C7}" type="presOf" srcId="{7DA743DA-9221-4DD5-A101-22DA210573F0}" destId="{23F57891-12E2-4530-AB92-AF37AC7DB385}" srcOrd="0" destOrd="0" presId="urn:microsoft.com/office/officeart/2018/2/layout/IconVerticalSolidList"/>
    <dgm:cxn modelId="{47E7E0F9-B87D-43D8-BEF8-954258DB54DC}" type="presOf" srcId="{712B7AE0-DCEE-4A71-8D04-20C78B4C9CE3}" destId="{BC6F9AAC-954E-47C1-B0BD-19C26A33F287}" srcOrd="0" destOrd="4" presId="urn:microsoft.com/office/officeart/2018/2/layout/IconVerticalSolidList"/>
    <dgm:cxn modelId="{48E0ABFA-99B0-4DF0-89A0-0B0BC13B9C55}" type="presOf" srcId="{6357E253-1903-4D0D-A907-9E7D7050F42D}" destId="{BC6F9AAC-954E-47C1-B0BD-19C26A33F287}" srcOrd="0" destOrd="1" presId="urn:microsoft.com/office/officeart/2018/2/layout/IconVerticalSolidList"/>
    <dgm:cxn modelId="{2BD4B4FC-6B8E-4030-932C-B56CEF3D5641}" type="presOf" srcId="{3F77A4F8-4896-42DA-9D8E-CA3567F585F7}" destId="{FB1383B1-F1E2-4331-A427-D3041E215887}" srcOrd="0" destOrd="0" presId="urn:microsoft.com/office/officeart/2018/2/layout/IconVerticalSolidList"/>
    <dgm:cxn modelId="{643E8E7A-97C7-4ABC-A692-658F24C8F56E}" type="presParOf" srcId="{042E423C-6127-4A54-8BCB-68F2D6AEF558}" destId="{AC462F60-2B30-4904-A25A-46BA41123A14}" srcOrd="0" destOrd="0" presId="urn:microsoft.com/office/officeart/2018/2/layout/IconVerticalSolidList"/>
    <dgm:cxn modelId="{9F3BDF1D-FB57-4EE8-A5E1-F93E49E476A8}" type="presParOf" srcId="{AC462F60-2B30-4904-A25A-46BA41123A14}" destId="{FF5C683C-4EEC-4DE5-A856-1DBDD429A1E3}" srcOrd="0" destOrd="0" presId="urn:microsoft.com/office/officeart/2018/2/layout/IconVerticalSolidList"/>
    <dgm:cxn modelId="{94AB040B-02C4-47B4-BD58-E12533427F44}" type="presParOf" srcId="{AC462F60-2B30-4904-A25A-46BA41123A14}" destId="{B495A728-5135-4286-A5E1-A39393029725}" srcOrd="1" destOrd="0" presId="urn:microsoft.com/office/officeart/2018/2/layout/IconVerticalSolidList"/>
    <dgm:cxn modelId="{529BD3AA-7803-4292-A3C7-1A253689C81D}" type="presParOf" srcId="{AC462F60-2B30-4904-A25A-46BA41123A14}" destId="{F0298BA4-DBBC-45BC-8C19-B2840F1E7C5D}" srcOrd="2" destOrd="0" presId="urn:microsoft.com/office/officeart/2018/2/layout/IconVerticalSolidList"/>
    <dgm:cxn modelId="{6A50100F-CFFC-405A-A0C1-3D72D445D72F}" type="presParOf" srcId="{AC462F60-2B30-4904-A25A-46BA41123A14}" destId="{23F57891-12E2-4530-AB92-AF37AC7DB385}" srcOrd="3" destOrd="0" presId="urn:microsoft.com/office/officeart/2018/2/layout/IconVerticalSolidList"/>
    <dgm:cxn modelId="{AA701B02-2F46-46DA-B62F-1DF334C45AE4}" type="presParOf" srcId="{042E423C-6127-4A54-8BCB-68F2D6AEF558}" destId="{A8473CF5-FCA3-4212-B6F0-09AB2D53F09A}" srcOrd="1" destOrd="0" presId="urn:microsoft.com/office/officeart/2018/2/layout/IconVerticalSolidList"/>
    <dgm:cxn modelId="{41AB038A-C976-4EF3-9F68-4794BC8F2DBB}" type="presParOf" srcId="{042E423C-6127-4A54-8BCB-68F2D6AEF558}" destId="{20C7473B-F006-438A-8F3F-9EA4EF7DDB3F}" srcOrd="2" destOrd="0" presId="urn:microsoft.com/office/officeart/2018/2/layout/IconVerticalSolidList"/>
    <dgm:cxn modelId="{25E75B43-8724-463B-9B40-4A9BB5FC1AFB}" type="presParOf" srcId="{20C7473B-F006-438A-8F3F-9EA4EF7DDB3F}" destId="{85B8C588-508C-45B9-9730-10AB52ECBFED}" srcOrd="0" destOrd="0" presId="urn:microsoft.com/office/officeart/2018/2/layout/IconVerticalSolidList"/>
    <dgm:cxn modelId="{3C0FB254-2E2B-4255-BD06-B97618E74D77}" type="presParOf" srcId="{20C7473B-F006-438A-8F3F-9EA4EF7DDB3F}" destId="{5DE31034-EDA0-43BA-876E-6B9B48082036}" srcOrd="1" destOrd="0" presId="urn:microsoft.com/office/officeart/2018/2/layout/IconVerticalSolidList"/>
    <dgm:cxn modelId="{DF52AD76-19A7-4D9B-82E5-D65F3FDC6494}" type="presParOf" srcId="{20C7473B-F006-438A-8F3F-9EA4EF7DDB3F}" destId="{FD5C6495-62E6-40EA-A4DE-D741CADA10AE}" srcOrd="2" destOrd="0" presId="urn:microsoft.com/office/officeart/2018/2/layout/IconVerticalSolidList"/>
    <dgm:cxn modelId="{859445CB-605D-4E2A-8C6C-047628CACF93}" type="presParOf" srcId="{20C7473B-F006-438A-8F3F-9EA4EF7DDB3F}" destId="{8C41641F-07ED-4179-AFFD-69A5E7A99D7E}" srcOrd="3" destOrd="0" presId="urn:microsoft.com/office/officeart/2018/2/layout/IconVerticalSolidList"/>
    <dgm:cxn modelId="{206CC3D1-562D-4A17-B8BA-EDE2B94C8E82}" type="presParOf" srcId="{042E423C-6127-4A54-8BCB-68F2D6AEF558}" destId="{32873D7C-127A-4444-BF5F-191EA7207CDC}" srcOrd="3" destOrd="0" presId="urn:microsoft.com/office/officeart/2018/2/layout/IconVerticalSolidList"/>
    <dgm:cxn modelId="{98BE2585-CED5-4EB7-900D-B6F8C1D7385A}" type="presParOf" srcId="{042E423C-6127-4A54-8BCB-68F2D6AEF558}" destId="{F52866C6-2EF7-4B60-AF45-879BFD944AA2}" srcOrd="4" destOrd="0" presId="urn:microsoft.com/office/officeart/2018/2/layout/IconVerticalSolidList"/>
    <dgm:cxn modelId="{6BE90143-9167-4C8F-AFDD-1B686C7A31A1}" type="presParOf" srcId="{F52866C6-2EF7-4B60-AF45-879BFD944AA2}" destId="{A861FE6E-E870-4C97-B02E-58FED0040B71}" srcOrd="0" destOrd="0" presId="urn:microsoft.com/office/officeart/2018/2/layout/IconVerticalSolidList"/>
    <dgm:cxn modelId="{6DC471CF-0AEB-4BB4-9503-6A0701BCC2DF}" type="presParOf" srcId="{F52866C6-2EF7-4B60-AF45-879BFD944AA2}" destId="{B57446D0-8DD3-43C5-81FB-D8EFD411F3D0}" srcOrd="1" destOrd="0" presId="urn:microsoft.com/office/officeart/2018/2/layout/IconVerticalSolidList"/>
    <dgm:cxn modelId="{36B25B14-0525-4114-B742-14C59649DDD5}" type="presParOf" srcId="{F52866C6-2EF7-4B60-AF45-879BFD944AA2}" destId="{98D4B998-EFBB-4194-B509-CEF61A37188A}" srcOrd="2" destOrd="0" presId="urn:microsoft.com/office/officeart/2018/2/layout/IconVerticalSolidList"/>
    <dgm:cxn modelId="{1BFCBE82-AF02-4605-BD37-ACD43DD4149E}" type="presParOf" srcId="{F52866C6-2EF7-4B60-AF45-879BFD944AA2}" destId="{FB1383B1-F1E2-4331-A427-D3041E215887}" srcOrd="3" destOrd="0" presId="urn:microsoft.com/office/officeart/2018/2/layout/IconVerticalSolidList"/>
    <dgm:cxn modelId="{CC82BC92-6797-4924-80A9-3935AC769522}" type="presParOf" srcId="{F52866C6-2EF7-4B60-AF45-879BFD944AA2}" destId="{BC6F9AAC-954E-47C1-B0BD-19C26A33F28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368ED-1BDB-4019-BD01-8461F28C6557}">
      <dsp:nvSpPr>
        <dsp:cNvPr id="0" name=""/>
        <dsp:cNvSpPr/>
      </dsp:nvSpPr>
      <dsp:spPr>
        <a:xfrm>
          <a:off x="0" y="462"/>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88D9C1-1A67-4C9B-B514-53E1811809E1}">
      <dsp:nvSpPr>
        <dsp:cNvPr id="0" name=""/>
        <dsp:cNvSpPr/>
      </dsp:nvSpPr>
      <dsp:spPr>
        <a:xfrm>
          <a:off x="117436" y="87811"/>
          <a:ext cx="213521" cy="213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DEC2E3-1F74-4138-B786-5F77AFEED552}">
      <dsp:nvSpPr>
        <dsp:cNvPr id="0" name=""/>
        <dsp:cNvSpPr/>
      </dsp:nvSpPr>
      <dsp:spPr>
        <a:xfrm>
          <a:off x="448395" y="462"/>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Weekly programming assignments</a:t>
          </a:r>
        </a:p>
      </dsp:txBody>
      <dsp:txXfrm>
        <a:off x="448395" y="462"/>
        <a:ext cx="7095404" cy="388221"/>
      </dsp:txXfrm>
    </dsp:sp>
    <dsp:sp modelId="{16E6E990-7FD8-464A-BA13-14255C0B1C95}">
      <dsp:nvSpPr>
        <dsp:cNvPr id="0" name=""/>
        <dsp:cNvSpPr/>
      </dsp:nvSpPr>
      <dsp:spPr>
        <a:xfrm>
          <a:off x="0" y="485738"/>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CE7AA8-9510-4743-85C5-39A29C0F156F}">
      <dsp:nvSpPr>
        <dsp:cNvPr id="0" name=""/>
        <dsp:cNvSpPr/>
      </dsp:nvSpPr>
      <dsp:spPr>
        <a:xfrm>
          <a:off x="117436" y="573088"/>
          <a:ext cx="213521" cy="2135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41A340-D92E-44DA-A82A-95A947235B38}">
      <dsp:nvSpPr>
        <dsp:cNvPr id="0" name=""/>
        <dsp:cNvSpPr/>
      </dsp:nvSpPr>
      <dsp:spPr>
        <a:xfrm>
          <a:off x="448395" y="485738"/>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Short quizzes on the assigned readings</a:t>
          </a:r>
        </a:p>
      </dsp:txBody>
      <dsp:txXfrm>
        <a:off x="448395" y="485738"/>
        <a:ext cx="7095404" cy="388221"/>
      </dsp:txXfrm>
    </dsp:sp>
    <dsp:sp modelId="{4054C62D-ACF2-4E61-8FA0-CB4F438B5C77}">
      <dsp:nvSpPr>
        <dsp:cNvPr id="0" name=""/>
        <dsp:cNvSpPr/>
      </dsp:nvSpPr>
      <dsp:spPr>
        <a:xfrm>
          <a:off x="0" y="97101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77367-29C5-46FA-933B-4FF5D32EBD01}">
      <dsp:nvSpPr>
        <dsp:cNvPr id="0" name=""/>
        <dsp:cNvSpPr/>
      </dsp:nvSpPr>
      <dsp:spPr>
        <a:xfrm>
          <a:off x="117436" y="1058364"/>
          <a:ext cx="213521" cy="213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D4A86-2610-44DE-82AF-7A52B879F6DA}">
      <dsp:nvSpPr>
        <dsp:cNvPr id="0" name=""/>
        <dsp:cNvSpPr/>
      </dsp:nvSpPr>
      <dsp:spPr>
        <a:xfrm>
          <a:off x="448395" y="97101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Self-designed final project</a:t>
          </a:r>
        </a:p>
      </dsp:txBody>
      <dsp:txXfrm>
        <a:off x="448395" y="971014"/>
        <a:ext cx="7095404" cy="388221"/>
      </dsp:txXfrm>
    </dsp:sp>
    <dsp:sp modelId="{D155E38C-49C0-4B84-96D7-6FCEFA077BD1}">
      <dsp:nvSpPr>
        <dsp:cNvPr id="0" name=""/>
        <dsp:cNvSpPr/>
      </dsp:nvSpPr>
      <dsp:spPr>
        <a:xfrm>
          <a:off x="0" y="1456291"/>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D7C67E-B149-421B-864D-74B9ACB305D5}">
      <dsp:nvSpPr>
        <dsp:cNvPr id="0" name=""/>
        <dsp:cNvSpPr/>
      </dsp:nvSpPr>
      <dsp:spPr>
        <a:xfrm>
          <a:off x="117436" y="1543641"/>
          <a:ext cx="213521" cy="2135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B9F3FF-D5D9-4094-8710-FB373AD0C346}">
      <dsp:nvSpPr>
        <dsp:cNvPr id="0" name=""/>
        <dsp:cNvSpPr/>
      </dsp:nvSpPr>
      <dsp:spPr>
        <a:xfrm>
          <a:off x="448395" y="1456291"/>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No final exam or midterm</a:t>
          </a:r>
        </a:p>
      </dsp:txBody>
      <dsp:txXfrm>
        <a:off x="448395" y="1456291"/>
        <a:ext cx="7095404" cy="388221"/>
      </dsp:txXfrm>
    </dsp:sp>
    <dsp:sp modelId="{C69EA49E-504C-44DF-BD58-233986258DB3}">
      <dsp:nvSpPr>
        <dsp:cNvPr id="0" name=""/>
        <dsp:cNvSpPr/>
      </dsp:nvSpPr>
      <dsp:spPr>
        <a:xfrm>
          <a:off x="0" y="1941567"/>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E6A338-E29E-4063-9EA0-49E41FAD39D0}">
      <dsp:nvSpPr>
        <dsp:cNvPr id="0" name=""/>
        <dsp:cNvSpPr/>
      </dsp:nvSpPr>
      <dsp:spPr>
        <a:xfrm>
          <a:off x="117436" y="2028917"/>
          <a:ext cx="213521" cy="21352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A8D490-604D-46F3-8659-17EEE6A97FBD}">
      <dsp:nvSpPr>
        <dsp:cNvPr id="0" name=""/>
        <dsp:cNvSpPr/>
      </dsp:nvSpPr>
      <dsp:spPr>
        <a:xfrm>
          <a:off x="448395" y="1941567"/>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All homework assignments can be done in pairs, except for HW1</a:t>
          </a:r>
        </a:p>
      </dsp:txBody>
      <dsp:txXfrm>
        <a:off x="448395" y="1941567"/>
        <a:ext cx="7095404" cy="388221"/>
      </dsp:txXfrm>
    </dsp:sp>
    <dsp:sp modelId="{638CAB18-FB96-487C-AA07-52E23F9D54DD}">
      <dsp:nvSpPr>
        <dsp:cNvPr id="0" name=""/>
        <dsp:cNvSpPr/>
      </dsp:nvSpPr>
      <dsp:spPr>
        <a:xfrm>
          <a:off x="0" y="2426844"/>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C2813-70D8-4EC2-BF0C-EB2128D2D9FA}">
      <dsp:nvSpPr>
        <dsp:cNvPr id="0" name=""/>
        <dsp:cNvSpPr/>
      </dsp:nvSpPr>
      <dsp:spPr>
        <a:xfrm>
          <a:off x="117436" y="2514193"/>
          <a:ext cx="213521" cy="2135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EF050D-A6B5-4340-BC8C-C24A139AB449}">
      <dsp:nvSpPr>
        <dsp:cNvPr id="0" name=""/>
        <dsp:cNvSpPr/>
      </dsp:nvSpPr>
      <dsp:spPr>
        <a:xfrm>
          <a:off x="448395" y="2426844"/>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Final project will be teams of ~4-5 people </a:t>
          </a:r>
        </a:p>
      </dsp:txBody>
      <dsp:txXfrm>
        <a:off x="448395" y="2426844"/>
        <a:ext cx="7095404" cy="388221"/>
      </dsp:txXfrm>
    </dsp:sp>
    <dsp:sp modelId="{0053D43F-23C5-4E60-875F-2FBF30EC0DFB}">
      <dsp:nvSpPr>
        <dsp:cNvPr id="0" name=""/>
        <dsp:cNvSpPr/>
      </dsp:nvSpPr>
      <dsp:spPr>
        <a:xfrm>
          <a:off x="0" y="2912120"/>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8FFBF9-B4F7-44E3-AB25-F811F15A770E}">
      <dsp:nvSpPr>
        <dsp:cNvPr id="0" name=""/>
        <dsp:cNvSpPr/>
      </dsp:nvSpPr>
      <dsp:spPr>
        <a:xfrm>
          <a:off x="117436" y="2999470"/>
          <a:ext cx="213521" cy="21352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5E411D-588F-49A3-A8FE-B7FC5203E7C0}">
      <dsp:nvSpPr>
        <dsp:cNvPr id="0" name=""/>
        <dsp:cNvSpPr/>
      </dsp:nvSpPr>
      <dsp:spPr>
        <a:xfrm>
          <a:off x="448395" y="2912120"/>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5 free late days for the term (1 minute - 24 hours = 1 day late)</a:t>
          </a:r>
        </a:p>
      </dsp:txBody>
      <dsp:txXfrm>
        <a:off x="448395" y="2912120"/>
        <a:ext cx="7095404" cy="388221"/>
      </dsp:txXfrm>
    </dsp:sp>
    <dsp:sp modelId="{09BAB079-A1A8-4EC2-8650-6DD5B0C9B538}">
      <dsp:nvSpPr>
        <dsp:cNvPr id="0" name=""/>
        <dsp:cNvSpPr/>
      </dsp:nvSpPr>
      <dsp:spPr>
        <a:xfrm>
          <a:off x="0" y="3397396"/>
          <a:ext cx="7543800" cy="3882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4521C-9991-432F-AFF7-70206BF3C018}">
      <dsp:nvSpPr>
        <dsp:cNvPr id="0" name=""/>
        <dsp:cNvSpPr/>
      </dsp:nvSpPr>
      <dsp:spPr>
        <a:xfrm>
          <a:off x="117436" y="3484746"/>
          <a:ext cx="213521" cy="21352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34B196-719B-4250-9A7F-D33E2F7266FD}">
      <dsp:nvSpPr>
        <dsp:cNvPr id="0" name=""/>
        <dsp:cNvSpPr/>
      </dsp:nvSpPr>
      <dsp:spPr>
        <a:xfrm>
          <a:off x="448395" y="3397396"/>
          <a:ext cx="7095404" cy="38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087" tIns="41087" rIns="41087" bIns="41087" numCol="1" spcCol="1270" anchor="ctr" anchorCtr="0">
          <a:noAutofit/>
        </a:bodyPr>
        <a:lstStyle/>
        <a:p>
          <a:pPr marL="0" lvl="0" indent="0" algn="l" defTabSz="711200">
            <a:lnSpc>
              <a:spcPct val="100000"/>
            </a:lnSpc>
            <a:spcBef>
              <a:spcPct val="0"/>
            </a:spcBef>
            <a:spcAft>
              <a:spcPct val="35000"/>
            </a:spcAft>
            <a:buNone/>
          </a:pPr>
          <a:r>
            <a:rPr lang="en-US" sz="1600" kern="1200"/>
            <a:t>You cannot drop your lowest scoring homework</a:t>
          </a:r>
        </a:p>
      </dsp:txBody>
      <dsp:txXfrm>
        <a:off x="448395" y="3397396"/>
        <a:ext cx="7095404" cy="388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43F0E-131F-4932-81CA-234A4342E6B5}">
      <dsp:nvSpPr>
        <dsp:cNvPr id="0" name=""/>
        <dsp:cNvSpPr/>
      </dsp:nvSpPr>
      <dsp:spPr>
        <a:xfrm>
          <a:off x="0" y="482"/>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C8A27-2135-4060-BA4D-C3896B60BFC6}">
      <dsp:nvSpPr>
        <dsp:cNvPr id="0" name=""/>
        <dsp:cNvSpPr/>
      </dsp:nvSpPr>
      <dsp:spPr>
        <a:xfrm>
          <a:off x="201036" y="150013"/>
          <a:ext cx="365520" cy="365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BF18C5-CC8E-4D97-9CDE-FF017EF00D3F}">
      <dsp:nvSpPr>
        <dsp:cNvPr id="0" name=""/>
        <dsp:cNvSpPr/>
      </dsp:nvSpPr>
      <dsp:spPr>
        <a:xfrm>
          <a:off x="767592" y="48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Assigning subject categories, topics, or genres</a:t>
          </a:r>
        </a:p>
      </dsp:txBody>
      <dsp:txXfrm>
        <a:off x="767592" y="482"/>
        <a:ext cx="4330663" cy="664581"/>
      </dsp:txXfrm>
    </dsp:sp>
    <dsp:sp modelId="{6F0E1588-9356-4427-A150-1E6677B9888D}">
      <dsp:nvSpPr>
        <dsp:cNvPr id="0" name=""/>
        <dsp:cNvSpPr/>
      </dsp:nvSpPr>
      <dsp:spPr>
        <a:xfrm>
          <a:off x="0" y="831210"/>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D1DCA-E57C-458B-91B9-0EF7604C5EE9}">
      <dsp:nvSpPr>
        <dsp:cNvPr id="0" name=""/>
        <dsp:cNvSpPr/>
      </dsp:nvSpPr>
      <dsp:spPr>
        <a:xfrm>
          <a:off x="201036" y="980741"/>
          <a:ext cx="365520" cy="365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799D68-5818-426A-B016-A8D7B9353351}">
      <dsp:nvSpPr>
        <dsp:cNvPr id="0" name=""/>
        <dsp:cNvSpPr/>
      </dsp:nvSpPr>
      <dsp:spPr>
        <a:xfrm>
          <a:off x="767592" y="831210"/>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Spam detection</a:t>
          </a:r>
        </a:p>
      </dsp:txBody>
      <dsp:txXfrm>
        <a:off x="767592" y="831210"/>
        <a:ext cx="4330663" cy="664581"/>
      </dsp:txXfrm>
    </dsp:sp>
    <dsp:sp modelId="{DC1F37C0-39A4-4CBD-97F5-22AE73C89D5E}">
      <dsp:nvSpPr>
        <dsp:cNvPr id="0" name=""/>
        <dsp:cNvSpPr/>
      </dsp:nvSpPr>
      <dsp:spPr>
        <a:xfrm>
          <a:off x="0" y="1661937"/>
          <a:ext cx="5098256" cy="6645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7A773-B9AB-4ACB-83C1-436EACCBD52F}">
      <dsp:nvSpPr>
        <dsp:cNvPr id="0" name=""/>
        <dsp:cNvSpPr/>
      </dsp:nvSpPr>
      <dsp:spPr>
        <a:xfrm>
          <a:off x="201036" y="1811468"/>
          <a:ext cx="365520" cy="365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ACAB59-4C9A-40AE-B02D-4047C1399EA4}">
      <dsp:nvSpPr>
        <dsp:cNvPr id="0" name=""/>
        <dsp:cNvSpPr/>
      </dsp:nvSpPr>
      <dsp:spPr>
        <a:xfrm>
          <a:off x="767592" y="166193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Authorship identification</a:t>
          </a:r>
        </a:p>
      </dsp:txBody>
      <dsp:txXfrm>
        <a:off x="767592" y="1661937"/>
        <a:ext cx="4330663" cy="664581"/>
      </dsp:txXfrm>
    </dsp:sp>
    <dsp:sp modelId="{14FEFE34-8885-45D7-A123-9067A09C257F}">
      <dsp:nvSpPr>
        <dsp:cNvPr id="0" name=""/>
        <dsp:cNvSpPr/>
      </dsp:nvSpPr>
      <dsp:spPr>
        <a:xfrm>
          <a:off x="0" y="2492665"/>
          <a:ext cx="5098256" cy="66458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324321-A97F-4508-8194-CC3DE1708CE1}">
      <dsp:nvSpPr>
        <dsp:cNvPr id="0" name=""/>
        <dsp:cNvSpPr/>
      </dsp:nvSpPr>
      <dsp:spPr>
        <a:xfrm>
          <a:off x="201036" y="2642195"/>
          <a:ext cx="365520" cy="3655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42FEE1-062E-4060-849B-7434D1ABC714}">
      <dsp:nvSpPr>
        <dsp:cNvPr id="0" name=""/>
        <dsp:cNvSpPr/>
      </dsp:nvSpPr>
      <dsp:spPr>
        <a:xfrm>
          <a:off x="767592" y="2492665"/>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Age/gender identification</a:t>
          </a:r>
        </a:p>
      </dsp:txBody>
      <dsp:txXfrm>
        <a:off x="767592" y="2492665"/>
        <a:ext cx="4330663" cy="664581"/>
      </dsp:txXfrm>
    </dsp:sp>
    <dsp:sp modelId="{AFD029E9-B9AD-46FC-B23A-8758C5CBA24C}">
      <dsp:nvSpPr>
        <dsp:cNvPr id="0" name=""/>
        <dsp:cNvSpPr/>
      </dsp:nvSpPr>
      <dsp:spPr>
        <a:xfrm>
          <a:off x="0" y="3323392"/>
          <a:ext cx="5098256" cy="66458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39DFA-5C18-4A4E-A96B-DE881CB32056}">
      <dsp:nvSpPr>
        <dsp:cNvPr id="0" name=""/>
        <dsp:cNvSpPr/>
      </dsp:nvSpPr>
      <dsp:spPr>
        <a:xfrm>
          <a:off x="201036" y="3472923"/>
          <a:ext cx="365520" cy="3655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00D2E1-D54C-493F-B039-24256ED6FE44}">
      <dsp:nvSpPr>
        <dsp:cNvPr id="0" name=""/>
        <dsp:cNvSpPr/>
      </dsp:nvSpPr>
      <dsp:spPr>
        <a:xfrm>
          <a:off x="767592" y="3323392"/>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Language Identification</a:t>
          </a:r>
        </a:p>
      </dsp:txBody>
      <dsp:txXfrm>
        <a:off x="767592" y="3323392"/>
        <a:ext cx="4330663" cy="664581"/>
      </dsp:txXfrm>
    </dsp:sp>
    <dsp:sp modelId="{75AA1A27-4C34-49DD-A1A7-0892074F8A4D}">
      <dsp:nvSpPr>
        <dsp:cNvPr id="0" name=""/>
        <dsp:cNvSpPr/>
      </dsp:nvSpPr>
      <dsp:spPr>
        <a:xfrm>
          <a:off x="0" y="4154119"/>
          <a:ext cx="5098256"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B176F-1FFA-4560-8B0B-1B7D9F8204E7}">
      <dsp:nvSpPr>
        <dsp:cNvPr id="0" name=""/>
        <dsp:cNvSpPr/>
      </dsp:nvSpPr>
      <dsp:spPr>
        <a:xfrm>
          <a:off x="201036" y="4303650"/>
          <a:ext cx="365520" cy="3655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C7A7E-94EA-4138-ABDB-176455C38AC2}">
      <dsp:nvSpPr>
        <dsp:cNvPr id="0" name=""/>
        <dsp:cNvSpPr/>
      </dsp:nvSpPr>
      <dsp:spPr>
        <a:xfrm>
          <a:off x="767592" y="4154119"/>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Sentiment analysis</a:t>
          </a:r>
        </a:p>
      </dsp:txBody>
      <dsp:txXfrm>
        <a:off x="767592" y="4154119"/>
        <a:ext cx="4330663" cy="664581"/>
      </dsp:txXfrm>
    </dsp:sp>
    <dsp:sp modelId="{F1637604-01EB-4252-87D5-A78BCA9BD34F}">
      <dsp:nvSpPr>
        <dsp:cNvPr id="0" name=""/>
        <dsp:cNvSpPr/>
      </dsp:nvSpPr>
      <dsp:spPr>
        <a:xfrm>
          <a:off x="0" y="4984847"/>
          <a:ext cx="5098256"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F66F-8D33-45B3-8B21-9917143FE00B}">
      <dsp:nvSpPr>
        <dsp:cNvPr id="0" name=""/>
        <dsp:cNvSpPr/>
      </dsp:nvSpPr>
      <dsp:spPr>
        <a:xfrm>
          <a:off x="201036" y="5134378"/>
          <a:ext cx="365520" cy="36552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6F29A8-BF3E-43D0-AD80-E9D161E2E9E3}">
      <dsp:nvSpPr>
        <dsp:cNvPr id="0" name=""/>
        <dsp:cNvSpPr/>
      </dsp:nvSpPr>
      <dsp:spPr>
        <a:xfrm>
          <a:off x="767592" y="4984847"/>
          <a:ext cx="4330663"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US" sz="1600" kern="1200"/>
            <a:t>…</a:t>
          </a:r>
        </a:p>
      </dsp:txBody>
      <dsp:txXfrm>
        <a:off x="767592" y="4984847"/>
        <a:ext cx="4330663" cy="664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FE22A-DBED-4894-919A-D4663F16186D}">
      <dsp:nvSpPr>
        <dsp:cNvPr id="0" name=""/>
        <dsp:cNvSpPr/>
      </dsp:nvSpPr>
      <dsp:spPr>
        <a:xfrm>
          <a:off x="0" y="2344"/>
          <a:ext cx="5098256" cy="118846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BB009-AB11-4ACA-A883-495986FC51D2}">
      <dsp:nvSpPr>
        <dsp:cNvPr id="0" name=""/>
        <dsp:cNvSpPr/>
      </dsp:nvSpPr>
      <dsp:spPr>
        <a:xfrm>
          <a:off x="359511" y="269750"/>
          <a:ext cx="653657" cy="653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E8BF-E8D4-4B2C-A57A-02D293C0F793}">
      <dsp:nvSpPr>
        <dsp:cNvPr id="0" name=""/>
        <dsp:cNvSpPr/>
      </dsp:nvSpPr>
      <dsp:spPr>
        <a:xfrm>
          <a:off x="1372680" y="234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extraction</a:t>
          </a:r>
        </a:p>
      </dsp:txBody>
      <dsp:txXfrm>
        <a:off x="1372680" y="2344"/>
        <a:ext cx="3725575" cy="1188467"/>
      </dsp:txXfrm>
    </dsp:sp>
    <dsp:sp modelId="{31E4EAFB-FAEA-4B8A-9D6B-2EAE1097DB2B}">
      <dsp:nvSpPr>
        <dsp:cNvPr id="0" name=""/>
        <dsp:cNvSpPr/>
      </dsp:nvSpPr>
      <dsp:spPr>
        <a:xfrm>
          <a:off x="0" y="1487929"/>
          <a:ext cx="5098256" cy="118846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A685E-C9CB-4272-8B34-AEB4C8EF87BD}">
      <dsp:nvSpPr>
        <dsp:cNvPr id="0" name=""/>
        <dsp:cNvSpPr/>
      </dsp:nvSpPr>
      <dsp:spPr>
        <a:xfrm>
          <a:off x="359511" y="1755334"/>
          <a:ext cx="653657" cy="653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F0D611-7A49-4A33-A6E0-2FE71F86033B}">
      <dsp:nvSpPr>
        <dsp:cNvPr id="0" name=""/>
        <dsp:cNvSpPr/>
      </dsp:nvSpPr>
      <dsp:spPr>
        <a:xfrm>
          <a:off x="1372680" y="148792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Opinion mining</a:t>
          </a:r>
        </a:p>
      </dsp:txBody>
      <dsp:txXfrm>
        <a:off x="1372680" y="1487929"/>
        <a:ext cx="3725575" cy="1188467"/>
      </dsp:txXfrm>
    </dsp:sp>
    <dsp:sp modelId="{1B207473-60ED-41A0-9ACA-AFD90686CE55}">
      <dsp:nvSpPr>
        <dsp:cNvPr id="0" name=""/>
        <dsp:cNvSpPr/>
      </dsp:nvSpPr>
      <dsp:spPr>
        <a:xfrm>
          <a:off x="0" y="2973514"/>
          <a:ext cx="5098256" cy="118846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ADC7C-B239-46C6-9732-E10DA37F21BD}">
      <dsp:nvSpPr>
        <dsp:cNvPr id="0" name=""/>
        <dsp:cNvSpPr/>
      </dsp:nvSpPr>
      <dsp:spPr>
        <a:xfrm>
          <a:off x="359511" y="3240919"/>
          <a:ext cx="653657" cy="653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993794-AAEC-48B6-8639-2D6BDBE86209}">
      <dsp:nvSpPr>
        <dsp:cNvPr id="0" name=""/>
        <dsp:cNvSpPr/>
      </dsp:nvSpPr>
      <dsp:spPr>
        <a:xfrm>
          <a:off x="1372680" y="297351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Sentiment mining</a:t>
          </a:r>
        </a:p>
      </dsp:txBody>
      <dsp:txXfrm>
        <a:off x="1372680" y="2973514"/>
        <a:ext cx="3725575" cy="1188467"/>
      </dsp:txXfrm>
    </dsp:sp>
    <dsp:sp modelId="{1ACC4E37-A702-4AF6-9C7E-4016632A4FB8}">
      <dsp:nvSpPr>
        <dsp:cNvPr id="0" name=""/>
        <dsp:cNvSpPr/>
      </dsp:nvSpPr>
      <dsp:spPr>
        <a:xfrm>
          <a:off x="0" y="4459099"/>
          <a:ext cx="5098256" cy="118846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35DA16-F6A7-4F51-8583-96605C67C51D}">
      <dsp:nvSpPr>
        <dsp:cNvPr id="0" name=""/>
        <dsp:cNvSpPr/>
      </dsp:nvSpPr>
      <dsp:spPr>
        <a:xfrm>
          <a:off x="359511" y="4726504"/>
          <a:ext cx="653657" cy="653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117AF4-A22B-477B-A89C-51C97C75BBC7}">
      <dsp:nvSpPr>
        <dsp:cNvPr id="0" name=""/>
        <dsp:cNvSpPr/>
      </dsp:nvSpPr>
      <dsp:spPr>
        <a:xfrm>
          <a:off x="1372680" y="445909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Subjectivity analysis</a:t>
          </a:r>
        </a:p>
      </dsp:txBody>
      <dsp:txXfrm>
        <a:off x="1372680" y="4459099"/>
        <a:ext cx="3725575" cy="1188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4919E-13C1-4A2C-856A-8D82813318A8}">
      <dsp:nvSpPr>
        <dsp:cNvPr id="0" name=""/>
        <dsp:cNvSpPr/>
      </dsp:nvSpPr>
      <dsp:spPr>
        <a:xfrm>
          <a:off x="0" y="4413"/>
          <a:ext cx="5098256" cy="94018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1EC5E-CA10-4BA8-B3F5-7D5013AF8F2A}">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5E3153-D110-4537-8E24-7FA8EC76BD9C}">
      <dsp:nvSpPr>
        <dsp:cNvPr id="0" name=""/>
        <dsp:cNvSpPr/>
      </dsp:nvSpPr>
      <dsp:spPr>
        <a:xfrm>
          <a:off x="1085908" y="4413"/>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Movie</a:t>
          </a:r>
          <a:r>
            <a:rPr lang="en-US" sz="1900" kern="1200"/>
            <a:t>:  is this review positive or negative?</a:t>
          </a:r>
        </a:p>
      </dsp:txBody>
      <dsp:txXfrm>
        <a:off x="1085908" y="4413"/>
        <a:ext cx="4012347" cy="940180"/>
      </dsp:txXfrm>
    </dsp:sp>
    <dsp:sp modelId="{BDCC97B7-EFC1-4AD4-8E2C-52587AF7E02C}">
      <dsp:nvSpPr>
        <dsp:cNvPr id="0" name=""/>
        <dsp:cNvSpPr/>
      </dsp:nvSpPr>
      <dsp:spPr>
        <a:xfrm>
          <a:off x="0" y="1179639"/>
          <a:ext cx="5098256" cy="94018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4D621-431B-488F-816E-797D8AEC9725}">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2FEE1C-211E-46E8-AA5E-A494F6FD3859}">
      <dsp:nvSpPr>
        <dsp:cNvPr id="0" name=""/>
        <dsp:cNvSpPr/>
      </dsp:nvSpPr>
      <dsp:spPr>
        <a:xfrm>
          <a:off x="1085908" y="1179639"/>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Products</a:t>
          </a:r>
          <a:r>
            <a:rPr lang="en-US" sz="1900" kern="1200"/>
            <a:t>: what do people think about the new iPhone?</a:t>
          </a:r>
        </a:p>
      </dsp:txBody>
      <dsp:txXfrm>
        <a:off x="1085908" y="1179639"/>
        <a:ext cx="4012347" cy="940180"/>
      </dsp:txXfrm>
    </dsp:sp>
    <dsp:sp modelId="{37767C41-19DC-4853-ACA4-7DDBBC6073A1}">
      <dsp:nvSpPr>
        <dsp:cNvPr id="0" name=""/>
        <dsp:cNvSpPr/>
      </dsp:nvSpPr>
      <dsp:spPr>
        <a:xfrm>
          <a:off x="0" y="2354865"/>
          <a:ext cx="5098256" cy="94018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2AECD-2E06-44BE-9FBF-8D70218DA582}">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F172AA-C001-4A88-9BED-11C4FBB7C8D7}">
      <dsp:nvSpPr>
        <dsp:cNvPr id="0" name=""/>
        <dsp:cNvSpPr/>
      </dsp:nvSpPr>
      <dsp:spPr>
        <a:xfrm>
          <a:off x="1085908" y="2354865"/>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Public sentiment</a:t>
          </a:r>
          <a:r>
            <a:rPr lang="en-US" sz="1900" kern="1200"/>
            <a:t>: how is consumer confidence? Is despair increasing?</a:t>
          </a:r>
        </a:p>
      </dsp:txBody>
      <dsp:txXfrm>
        <a:off x="1085908" y="2354865"/>
        <a:ext cx="4012347" cy="940180"/>
      </dsp:txXfrm>
    </dsp:sp>
    <dsp:sp modelId="{EDA77D19-66D3-487E-BF80-777184AB4CB7}">
      <dsp:nvSpPr>
        <dsp:cNvPr id="0" name=""/>
        <dsp:cNvSpPr/>
      </dsp:nvSpPr>
      <dsp:spPr>
        <a:xfrm>
          <a:off x="0" y="3530091"/>
          <a:ext cx="5098256" cy="94018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2AAAB-A437-43E4-8E8B-F977036A43DA}">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9CCD9B-C8EA-4F4A-B4C4-7A7698843A6A}">
      <dsp:nvSpPr>
        <dsp:cNvPr id="0" name=""/>
        <dsp:cNvSpPr/>
      </dsp:nvSpPr>
      <dsp:spPr>
        <a:xfrm>
          <a:off x="1085908" y="3530091"/>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Politics</a:t>
          </a:r>
          <a:r>
            <a:rPr lang="en-US" sz="1900" kern="1200"/>
            <a:t>: what do people think about this candidate or issue?</a:t>
          </a:r>
        </a:p>
      </dsp:txBody>
      <dsp:txXfrm>
        <a:off x="1085908" y="3530091"/>
        <a:ext cx="4012347" cy="940180"/>
      </dsp:txXfrm>
    </dsp:sp>
    <dsp:sp modelId="{DBBF01BD-FA2C-4297-8CEF-AB94E9DEA1AB}">
      <dsp:nvSpPr>
        <dsp:cNvPr id="0" name=""/>
        <dsp:cNvSpPr/>
      </dsp:nvSpPr>
      <dsp:spPr>
        <a:xfrm>
          <a:off x="0" y="4705317"/>
          <a:ext cx="5098256" cy="94018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CDD5A-D5DC-4FCB-90C0-D239F7D1C95C}">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6891EF-5346-4F07-B9BF-55FEDE0558FA}">
      <dsp:nvSpPr>
        <dsp:cNvPr id="0" name=""/>
        <dsp:cNvSpPr/>
      </dsp:nvSpPr>
      <dsp:spPr>
        <a:xfrm>
          <a:off x="1085908" y="4705317"/>
          <a:ext cx="4012347"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US" sz="1900" i="1" kern="1200"/>
            <a:t>Prediction</a:t>
          </a:r>
          <a:r>
            <a:rPr lang="en-US" sz="1900" kern="1200"/>
            <a:t>: predict election outcomes or market trends from sentiment</a:t>
          </a:r>
        </a:p>
      </dsp:txBody>
      <dsp:txXfrm>
        <a:off x="1085908" y="4705317"/>
        <a:ext cx="4012347" cy="9401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C683C-4EEC-4DE5-A856-1DBDD429A1E3}">
      <dsp:nvSpPr>
        <dsp:cNvPr id="0" name=""/>
        <dsp:cNvSpPr/>
      </dsp:nvSpPr>
      <dsp:spPr>
        <a:xfrm>
          <a:off x="0" y="3447"/>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5A728-5135-4286-A5E1-A39393029725}">
      <dsp:nvSpPr>
        <dsp:cNvPr id="0" name=""/>
        <dsp:cNvSpPr/>
      </dsp:nvSpPr>
      <dsp:spPr>
        <a:xfrm>
          <a:off x="487717" y="366213"/>
          <a:ext cx="886759" cy="8867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F57891-12E2-4530-AB92-AF37AC7DB385}">
      <dsp:nvSpPr>
        <dsp:cNvPr id="0" name=""/>
        <dsp:cNvSpPr/>
      </dsp:nvSpPr>
      <dsp:spPr>
        <a:xfrm>
          <a:off x="1862195" y="3447"/>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Tokenization</a:t>
          </a:r>
        </a:p>
      </dsp:txBody>
      <dsp:txXfrm>
        <a:off x="1862195" y="3447"/>
        <a:ext cx="3234240" cy="1612290"/>
      </dsp:txXfrm>
    </dsp:sp>
    <dsp:sp modelId="{85B8C588-508C-45B9-9730-10AB52ECBFED}">
      <dsp:nvSpPr>
        <dsp:cNvPr id="0" name=""/>
        <dsp:cNvSpPr/>
      </dsp:nvSpPr>
      <dsp:spPr>
        <a:xfrm>
          <a:off x="0" y="2018810"/>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31034-EDA0-43BA-876E-6B9B48082036}">
      <dsp:nvSpPr>
        <dsp:cNvPr id="0" name=""/>
        <dsp:cNvSpPr/>
      </dsp:nvSpPr>
      <dsp:spPr>
        <a:xfrm>
          <a:off x="487717" y="2381576"/>
          <a:ext cx="886759" cy="8867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1641F-07ED-4179-AFFD-69A5E7A99D7E}">
      <dsp:nvSpPr>
        <dsp:cNvPr id="0" name=""/>
        <dsp:cNvSpPr/>
      </dsp:nvSpPr>
      <dsp:spPr>
        <a:xfrm>
          <a:off x="1862195" y="2018810"/>
          <a:ext cx="3234240"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Feature Extraction</a:t>
          </a:r>
        </a:p>
      </dsp:txBody>
      <dsp:txXfrm>
        <a:off x="1862195" y="2018810"/>
        <a:ext cx="3234240" cy="1612290"/>
      </dsp:txXfrm>
    </dsp:sp>
    <dsp:sp modelId="{A861FE6E-E870-4C97-B02E-58FED0040B71}">
      <dsp:nvSpPr>
        <dsp:cNvPr id="0" name=""/>
        <dsp:cNvSpPr/>
      </dsp:nvSpPr>
      <dsp:spPr>
        <a:xfrm>
          <a:off x="0" y="4034173"/>
          <a:ext cx="5098256"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446D0-8DD3-43C5-81FB-D8EFD411F3D0}">
      <dsp:nvSpPr>
        <dsp:cNvPr id="0" name=""/>
        <dsp:cNvSpPr/>
      </dsp:nvSpPr>
      <dsp:spPr>
        <a:xfrm>
          <a:off x="487717" y="4396939"/>
          <a:ext cx="886759" cy="8867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1383B1-F1E2-4331-A427-D3041E215887}">
      <dsp:nvSpPr>
        <dsp:cNvPr id="0" name=""/>
        <dsp:cNvSpPr/>
      </dsp:nvSpPr>
      <dsp:spPr>
        <a:xfrm>
          <a:off x="1862195" y="4034173"/>
          <a:ext cx="229421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1111250">
            <a:lnSpc>
              <a:spcPct val="90000"/>
            </a:lnSpc>
            <a:spcBef>
              <a:spcPct val="0"/>
            </a:spcBef>
            <a:spcAft>
              <a:spcPct val="35000"/>
            </a:spcAft>
            <a:buNone/>
          </a:pPr>
          <a:r>
            <a:rPr lang="en-US" sz="2500" kern="1200"/>
            <a:t>Classification using different classifiers</a:t>
          </a:r>
        </a:p>
      </dsp:txBody>
      <dsp:txXfrm>
        <a:off x="1862195" y="4034173"/>
        <a:ext cx="2294215" cy="1612290"/>
      </dsp:txXfrm>
    </dsp:sp>
    <dsp:sp modelId="{BC6F9AAC-954E-47C1-B0BD-19C26A33F287}">
      <dsp:nvSpPr>
        <dsp:cNvPr id="0" name=""/>
        <dsp:cNvSpPr/>
      </dsp:nvSpPr>
      <dsp:spPr>
        <a:xfrm>
          <a:off x="4156410" y="4034173"/>
          <a:ext cx="940025"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488950">
            <a:lnSpc>
              <a:spcPct val="90000"/>
            </a:lnSpc>
            <a:spcBef>
              <a:spcPct val="0"/>
            </a:spcBef>
            <a:spcAft>
              <a:spcPct val="35000"/>
            </a:spcAft>
            <a:buNone/>
          </a:pPr>
          <a:r>
            <a:rPr lang="en-US" sz="1100" kern="1200"/>
            <a:t>Naïve Bayes</a:t>
          </a:r>
        </a:p>
        <a:p>
          <a:pPr marL="0" lvl="0" indent="0" algn="l" defTabSz="488950">
            <a:lnSpc>
              <a:spcPct val="90000"/>
            </a:lnSpc>
            <a:spcBef>
              <a:spcPct val="0"/>
            </a:spcBef>
            <a:spcAft>
              <a:spcPct val="35000"/>
            </a:spcAft>
            <a:buNone/>
          </a:pPr>
          <a:r>
            <a:rPr lang="en-US" sz="1100" kern="1200"/>
            <a:t>MaxEnt</a:t>
          </a:r>
        </a:p>
        <a:p>
          <a:pPr marL="0" lvl="0" indent="0" algn="l" defTabSz="488950">
            <a:lnSpc>
              <a:spcPct val="90000"/>
            </a:lnSpc>
            <a:spcBef>
              <a:spcPct val="0"/>
            </a:spcBef>
            <a:spcAft>
              <a:spcPct val="35000"/>
            </a:spcAft>
            <a:buNone/>
          </a:pPr>
          <a:r>
            <a:rPr lang="en-US" sz="1100" kern="1200"/>
            <a:t>SVM</a:t>
          </a:r>
        </a:p>
        <a:p>
          <a:pPr marL="0" lvl="0" indent="0" algn="l" defTabSz="488950">
            <a:lnSpc>
              <a:spcPct val="90000"/>
            </a:lnSpc>
            <a:spcBef>
              <a:spcPct val="0"/>
            </a:spcBef>
            <a:spcAft>
              <a:spcPct val="35000"/>
            </a:spcAft>
            <a:buNone/>
          </a:pPr>
          <a:r>
            <a:rPr lang="en-US" sz="1100" kern="1200"/>
            <a:t>CRF</a:t>
          </a:r>
        </a:p>
        <a:p>
          <a:pPr marL="0" lvl="0" indent="0" algn="l" defTabSz="488950">
            <a:lnSpc>
              <a:spcPct val="90000"/>
            </a:lnSpc>
            <a:spcBef>
              <a:spcPct val="0"/>
            </a:spcBef>
            <a:spcAft>
              <a:spcPct val="35000"/>
            </a:spcAft>
            <a:buNone/>
          </a:pPr>
          <a:r>
            <a:rPr lang="en-US" sz="1100" kern="1200"/>
            <a:t>Neural net</a:t>
          </a:r>
        </a:p>
      </dsp:txBody>
      <dsp:txXfrm>
        <a:off x="4156410" y="4034173"/>
        <a:ext cx="940025" cy="16122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image" Target="../media/image1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image" Target="../media/image12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image" Target="../media/image12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image" Target="../media/image12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image" Target="../media/image1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4.emf"/><Relationship Id="rId1" Type="http://schemas.openxmlformats.org/officeDocument/2006/relationships/image" Target="../media/image1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1/15/20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1/15/20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PubMed" TargetMode="External"/><Relationship Id="rId3" Type="http://schemas.openxmlformats.org/officeDocument/2006/relationships/hyperlink" Target="https://en.wikipedia.org/wiki/Controlled_vocabulary" TargetMode="External"/><Relationship Id="rId7" Type="http://schemas.openxmlformats.org/officeDocument/2006/relationships/hyperlink" Target="https://en.wikipedia.org/wiki/MEDLIN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United_States_National_Library_of_Medicine" TargetMode="External"/><Relationship Id="rId5" Type="http://schemas.openxmlformats.org/officeDocument/2006/relationships/hyperlink" Target="https://en.wikipedia.org/wiki/Thesaurus_(information_retrieval)" TargetMode="External"/><Relationship Id="rId4" Type="http://schemas.openxmlformats.org/officeDocument/2006/relationships/hyperlink" Target="https://en.wikipedia.org/wiki/Subject_indexing" TargetMode="External"/><Relationship Id="rId9" Type="http://schemas.openxmlformats.org/officeDocument/2006/relationships/hyperlink" Target="https://en.wikipedia.org/wiki/ClinicalTrials.gov"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lexander_Hamilton" TargetMode="External"/><Relationship Id="rId7" Type="http://schemas.openxmlformats.org/officeDocument/2006/relationships/hyperlink" Target="https://en.wikipedia.org/wiki/United_States_Constitu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History_of_the_United_States_Constitution#Ratification_of_the_Constitution" TargetMode="External"/><Relationship Id="rId5" Type="http://schemas.openxmlformats.org/officeDocument/2006/relationships/hyperlink" Target="https://en.wikipedia.org/wiki/John_Jay" TargetMode="External"/><Relationship Id="rId4" Type="http://schemas.openxmlformats.org/officeDocument/2006/relationships/hyperlink" Target="https://en.wikipedia.org/wiki/James_Madison"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valon.law.yale.edu/18th_century/fed69.as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well-connected</a:t>
            </a:r>
            <a:r>
              <a:rPr lang="en-US" baseline="0" dirty="0"/>
              <a:t> with the NLP community, and I hope to invite a lot of researchers to give guest lecturers about their research. </a:t>
            </a:r>
          </a:p>
          <a:p>
            <a:r>
              <a:rPr lang="en-US" baseline="0" dirty="0"/>
              <a:t>1300 submissions to ACL 2017</a:t>
            </a:r>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35937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43589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www.google.com</a:t>
            </a:r>
            <a:r>
              <a:rPr lang="en-US" dirty="0"/>
              <a:t>/products/</a:t>
            </a:r>
            <a:r>
              <a:rPr lang="en-US" dirty="0" err="1"/>
              <a:t>catalog?hl</a:t>
            </a:r>
            <a:r>
              <a:rPr lang="en-US" dirty="0"/>
              <a:t>=</a:t>
            </a:r>
            <a:r>
              <a:rPr lang="en-US" dirty="0" err="1"/>
              <a:t>en&amp;q</a:t>
            </a:r>
            <a:r>
              <a:rPr lang="en-US" dirty="0"/>
              <a:t>=</a:t>
            </a:r>
            <a:r>
              <a:rPr lang="en-US" dirty="0" err="1"/>
              <a:t>hp+printer&amp;gs_upl</a:t>
            </a:r>
            <a:r>
              <a:rPr lang="en-US" dirty="0"/>
              <a:t>=0l0l0l3005l0l0l0l0l0l0l0l0ll0l0&amp;bav=on.2,or.r_gc.r_pw.,cf.osb&amp;biw=845&amp;bih=543&amp;um=1&amp;ie=UTF-8&amp;tbm=</a:t>
            </a:r>
            <a:r>
              <a:rPr lang="en-US" dirty="0" err="1"/>
              <a:t>shop&amp;cid</a:t>
            </a:r>
            <a:r>
              <a:rPr lang="en-US" dirty="0"/>
              <a:t>=1773312189370889584&amp;sa=</a:t>
            </a:r>
            <a:r>
              <a:rPr lang="en-US" dirty="0" err="1"/>
              <a:t>X&amp;ei</a:t>
            </a:r>
            <a:r>
              <a:rPr lang="en-US" dirty="0"/>
              <a:t>=WvTYTpyBLemhiQK_l7j6CQ&amp;ved=0CKkBEOUNMAA</a:t>
            </a:r>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259361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kern="1200" dirty="0">
                <a:solidFill>
                  <a:schemeClr val="tx1"/>
                </a:solidFill>
                <a:effectLst/>
                <a:latin typeface="Arial" pitchFamily="-65" charset="0"/>
                <a:ea typeface="ＭＳ Ｐゴシック" pitchFamily="-65" charset="-128"/>
                <a:cs typeface="ＭＳ Ｐゴシック" pitchFamily="-65" charset="-128"/>
              </a:rPr>
              <a:t>From Tweets to Polls: Linking Text Sentiment to Public Opinion Time Series in</a:t>
            </a:r>
            <a:r>
              <a:rPr kumimoji="1" lang="en-US" sz="1200" b="0" kern="1200" baseline="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International Conference on Weblogs and Social Media (ICWSM)</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Abstract: We connect measures of public opinion measured from polls with sentiment measured from text. We analyze several surveys on consumer confidence and political opinion over the 2008 to 2009 period, and find they correlate to sentiment word frequencies in contemporaneous Twitter messages. While our results vary across datasets, in several cases the correlations are as high as 80%, and capture important large-scale trends. The results highlight the potential of text streams as a substitute and supplement for traditional polling. </a:t>
            </a:r>
            <a:endParaRPr lang="en-US"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1485907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235757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Social Psychology</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has categorized affective states into many different dimensions.   [Read them]</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NLP focuses on Attitudes for sentiment analysis</a:t>
            </a: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Info</a:t>
            </a:r>
            <a:r>
              <a:rPr kumimoji="1" lang="en-US" sz="1200" b="0" i="0" kern="1200" baseline="0" dirty="0">
                <a:solidFill>
                  <a:schemeClr val="tx1"/>
                </a:solidFill>
                <a:effectLst/>
                <a:latin typeface="Arial" pitchFamily="-65" charset="0"/>
                <a:ea typeface="ＭＳ Ｐゴシック" pitchFamily="-65" charset="-128"/>
                <a:cs typeface="ＭＳ Ｐゴシック" pitchFamily="-65" charset="-128"/>
              </a:rPr>
              <a:t> from </a:t>
            </a:r>
            <a:r>
              <a:rPr kumimoji="1" lang="en-US" sz="1200" b="1" i="0" kern="1200" dirty="0">
                <a:solidFill>
                  <a:schemeClr val="tx1"/>
                </a:solidFill>
                <a:effectLst/>
                <a:latin typeface="Arial" pitchFamily="-65" charset="0"/>
                <a:ea typeface="ＭＳ Ｐゴシック" pitchFamily="-65" charset="-128"/>
                <a:cs typeface="ＭＳ Ｐゴシック" pitchFamily="-65" charset="-128"/>
              </a:rPr>
              <a:t>Sentiment Symposium Tutorial: Language and cognition</a:t>
            </a:r>
            <a:r>
              <a:rPr kumimoji="1" lang="en-US" sz="1200" b="1" i="0" kern="1200" baseline="0" dirty="0">
                <a:solidFill>
                  <a:schemeClr val="tx1"/>
                </a:solidFill>
                <a:effectLst/>
                <a:latin typeface="Arial" pitchFamily="-65" charset="0"/>
                <a:ea typeface="ＭＳ Ｐゴシック" pitchFamily="-65" charset="-128"/>
                <a:cs typeface="ＭＳ Ｐゴシック" pitchFamily="-65" charset="-128"/>
              </a:rPr>
              <a:t> by Chris Potts </a:t>
            </a:r>
            <a:r>
              <a:rPr lang="en-US" dirty="0"/>
              <a:t>http://</a:t>
            </a:r>
            <a:r>
              <a:rPr lang="en-US" dirty="0" err="1"/>
              <a:t>sentiment.christopherpotts.net</a:t>
            </a:r>
            <a:r>
              <a:rPr lang="en-US" dirty="0"/>
              <a:t>/</a:t>
            </a:r>
            <a:r>
              <a:rPr lang="en-US" dirty="0" err="1"/>
              <a:t>lingcog.html</a:t>
            </a:r>
            <a:endParaRPr lang="en-US" dirty="0"/>
          </a:p>
          <a:p>
            <a:endParaRPr kumimoji="0" lang="en-US" sz="1200" b="0" i="0" u="none" strike="noStrike" kern="1200" dirty="0">
              <a:solidFill>
                <a:schemeClr val="tx1"/>
              </a:solidFill>
              <a:effectLst/>
              <a:latin typeface="+mn-lt"/>
              <a:ea typeface="+mn-ea"/>
              <a:cs typeface="+mn-cs"/>
            </a:endParaRP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Abstract</a:t>
            </a:r>
          </a:p>
          <a:p>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The author discusses the steps in the development of his </a:t>
            </a:r>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rPr>
              <a:t>component process model (CPM) of emotions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In 1981 he proposed a formal model to extend the original idea about the role of the stimulus evaluation factors in differentiating emotional states to a sequence model. This model states that the differentiated emotional states are the result of the successive outcomes of a series of stimulus evaluation checks. A CPM of emotion was then developed. The CPM postulates 5 functionally defined subsystems of an organism that are centrally involved in the emotional process: information processing, support, executive, action, and monitoring. Differences between this theory and discrete emotion theory are discussed, and the CPM is used to account for the semantic structure of natural language emotion terms. Two studies, involving 10 Ss who sorted emotion terms and 636 students who completed a questionnaire on situations that provoke emotional arousal, are cited, and results concerning antecedents and reactions are noted. (38 ref) (PsycINFO Database Record (c) 2016 APA, all rights reserved)</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645706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37</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074184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44</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75467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Gamma </a:t>
            </a:r>
            <a:r>
              <a:rPr lang="en-US" sz="9600" dirty="0" err="1">
                <a:latin typeface="Lucida Grande"/>
                <a:ea typeface="Lucida Grande"/>
                <a:cs typeface="Lucida Grande"/>
              </a:rPr>
              <a:t>γ</a:t>
            </a:r>
            <a:r>
              <a:rPr lang="en-US" sz="9600" dirty="0">
                <a:latin typeface="Lucida Grande"/>
                <a:ea typeface="Lucida Grande"/>
                <a:cs typeface="Lucida Grande"/>
              </a:rPr>
              <a:t> is a </a:t>
            </a:r>
            <a:r>
              <a:rPr lang="en-US" sz="9600" dirty="0" err="1">
                <a:latin typeface="Lucida Grande"/>
                <a:ea typeface="Lucida Grande"/>
                <a:cs typeface="Lucida Grande"/>
              </a:rPr>
              <a:t>funciton</a:t>
            </a:r>
            <a:r>
              <a:rPr lang="en-US" sz="9600" dirty="0">
                <a:latin typeface="Lucida Grande"/>
                <a:ea typeface="Lucida Grande"/>
                <a:cs typeface="Lucida Grande"/>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3069239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US" dirty="0" err="1"/>
              <a:t>d|c</a:t>
            </a:r>
            <a:r>
              <a:rPr lang="en-US" dirty="0"/>
              <a:t>) = likelihood,</a:t>
            </a:r>
          </a:p>
          <a:p>
            <a:r>
              <a:rPr lang="en-US" dirty="0"/>
              <a:t>P(c) = prior</a:t>
            </a:r>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2050855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Without loss of generalization, we can represent a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as a set of features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2,..., </a:t>
            </a:r>
            <a:r>
              <a:rPr lang="en-US" sz="1200" i="1" kern="1200" dirty="0" err="1">
                <a:solidFill>
                  <a:schemeClr val="tx1"/>
                </a:solidFill>
                <a:effectLst/>
                <a:latin typeface="+mn-lt"/>
                <a:ea typeface="+mn-ea"/>
                <a:cs typeface="+mn-cs"/>
              </a:rPr>
              <a:t>fn</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Unfortunately this equation is still too hard to compute directly: without some simplifying assumptions, estimating the probability of every possible combination of features (for example, every possible set of words and positions) would require huge numbers of parameters and impossibly large training sets. Naive Bayes classifiers therefore make two simplifying assumptions.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158852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Fantastic</a:t>
            </a:r>
            <a:r>
              <a:rPr lang="en-US" baseline="0" dirty="0"/>
              <a:t> set of TAs who took the course last year.</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1198938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86358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c_j</a:t>
            </a:r>
            <a:r>
              <a:rPr lang="en-US" dirty="0"/>
              <a:t> =</a:t>
            </a:r>
            <a:r>
              <a:rPr lang="en-US" baseline="0" dirty="0"/>
              <a:t> class j</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2135822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077663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316393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63</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precision, recall, f-measure [many have seen before]</a:t>
            </a:r>
          </a:p>
          <a:p>
            <a:r>
              <a:rPr lang="en-US">
                <a:latin typeface="Arial" charset="0"/>
                <a:ea typeface="ＭＳ Ｐゴシック" charset="0"/>
                <a:cs typeface="ＭＳ Ｐゴシック" charset="0"/>
              </a:rPr>
              <a:t>there are two sets: CORRECT entities and SELECTED entities</a:t>
            </a:r>
          </a:p>
          <a:p>
            <a:r>
              <a:rPr lang="en-US">
                <a:latin typeface="Arial" charset="0"/>
                <a:ea typeface="ＭＳ Ｐゴシック" charset="0"/>
                <a:cs typeface="ＭＳ Ｐゴシック" charset="0"/>
              </a:rPr>
              <a:t>2x2 contingency table, four possible outcomes</a:t>
            </a:r>
          </a:p>
          <a:p>
            <a:r>
              <a:rPr lang="en-US">
                <a:latin typeface="Arial" charset="0"/>
                <a:ea typeface="ＭＳ Ｐゴシック" charset="0"/>
                <a:cs typeface="ＭＳ Ｐゴシック" charset="0"/>
              </a:rPr>
              <a:t>for precision &amp; recall, you're ignoring bottom corner (where you get O right)</a:t>
            </a:r>
          </a:p>
          <a:p>
            <a:r>
              <a:rPr lang="en-US">
                <a:latin typeface="Arial" charset="0"/>
                <a:ea typeface="ＭＳ Ｐゴシック" charset="0"/>
                <a:cs typeface="ＭＳ Ｐゴシック" charset="0"/>
              </a:rPr>
              <a:t>precision: what proportion of your guesses are correct?</a:t>
            </a:r>
          </a:p>
          <a:p>
            <a:r>
              <a:rPr lang="en-US">
                <a:latin typeface="Arial" charset="0"/>
                <a:ea typeface="ＭＳ Ｐゴシック" charset="0"/>
                <a:cs typeface="ＭＳ Ｐゴシック" charset="0"/>
              </a:rPr>
              <a:t>note that correctness means (a) correct boundaries, and (b) correct label</a:t>
            </a:r>
          </a:p>
          <a:p>
            <a:r>
              <a:rPr lang="en-US">
                <a:latin typeface="Arial" charset="0"/>
                <a:ea typeface="ＭＳ Ｐゴシック" charset="0"/>
                <a:cs typeface="ＭＳ Ｐゴシック" charset="0"/>
              </a:rPr>
              <a:t>recall: what proportion of true entities did you get right?</a:t>
            </a:r>
          </a:p>
          <a:p>
            <a:r>
              <a:rPr lang="en-US">
                <a:latin typeface="Arial" charset="0"/>
                <a:ea typeface="ＭＳ Ｐゴシック" charset="0"/>
                <a:cs typeface="ＭＳ Ｐゴシック" charset="0"/>
              </a:rPr>
              <a:t>ASK STUDENTS HERE ABOUT WHY NOT TO USE ACCURACY</a:t>
            </a:r>
          </a:p>
          <a:p>
            <a:r>
              <a:rPr lang="en-US">
                <a:latin typeface="Arial" charset="0"/>
                <a:ea typeface="ＭＳ Ｐゴシック" charset="0"/>
                <a:cs typeface="ＭＳ Ｐゴシック" charset="0"/>
              </a:rPr>
              <a:t>[note that there is typically a trade-off between precision and recall!]</a:t>
            </a:r>
          </a:p>
          <a:p>
            <a:r>
              <a:rPr lang="en-US">
                <a:latin typeface="Arial" charset="0"/>
                <a:ea typeface="ＭＳ Ｐゴシック" charset="0"/>
                <a:cs typeface="ＭＳ Ｐゴシック" charset="0"/>
              </a:rPr>
              <a:t>[to get high precision, be very reluctant to make guesses – but then you may have poor recall]</a:t>
            </a:r>
          </a:p>
          <a:p>
            <a:r>
              <a:rPr lang="en-US">
                <a:latin typeface="Arial" charset="0"/>
                <a:ea typeface="ＭＳ Ｐゴシック" charset="0"/>
                <a:cs typeface="ＭＳ Ｐゴシック" charset="0"/>
              </a:rPr>
              <a:t>[to get high recall, be very promiscuous in making guesses – but then you may have poor precision]</a:t>
            </a:r>
          </a:p>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898757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64</a:t>
            </a:fld>
            <a:endParaRPr lang="en-US" sz="1200" dirty="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eaLnBrk="1" hangingPunct="1">
              <a:buFont typeface="Times" charset="0"/>
              <a:buNone/>
            </a:pPr>
            <a:r>
              <a:rPr lang="en-US" sz="1600" dirty="0">
                <a:latin typeface="Lucida Sans" charset="0"/>
                <a:ea typeface="ＭＳ Ｐゴシック" charset="0"/>
                <a:cs typeface="ＭＳ Ｐゴシック" charset="0"/>
              </a:rPr>
              <a:t>Precision P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fp</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Recall  </a:t>
            </a:r>
            <a:r>
              <a:rPr lang="en-US" dirty="0">
                <a:latin typeface="Lucida Sans" charset="0"/>
                <a:ea typeface="ＭＳ Ｐゴシック" charset="0"/>
                <a:cs typeface="ＭＳ Ｐゴシック" charset="0"/>
              </a:rPr>
              <a:t> </a:t>
            </a:r>
            <a:r>
              <a:rPr lang="en-US" sz="1600" dirty="0">
                <a:latin typeface="Lucida Sans" charset="0"/>
                <a:ea typeface="ＭＳ Ｐゴシック" charset="0"/>
                <a:cs typeface="ＭＳ Ｐゴシック" charset="0"/>
              </a:rPr>
              <a:t>   R = </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a:t>
            </a:r>
            <a:r>
              <a:rPr lang="en-US" sz="1600" dirty="0" err="1">
                <a:latin typeface="Lucida Sans" charset="0"/>
                <a:ea typeface="ＭＳ Ｐゴシック" charset="0"/>
                <a:cs typeface="ＭＳ Ｐゴシック" charset="0"/>
              </a:rPr>
              <a:t>tp</a:t>
            </a:r>
            <a:r>
              <a:rPr lang="en-US" sz="1600" dirty="0">
                <a:latin typeface="Lucida Sans" charset="0"/>
                <a:ea typeface="ＭＳ Ｐゴシック" charset="0"/>
                <a:cs typeface="ＭＳ Ｐゴシック" charset="0"/>
              </a:rPr>
              <a:t> + </a:t>
            </a:r>
            <a:r>
              <a:rPr lang="en-US" sz="1600" dirty="0" err="1">
                <a:latin typeface="Lucida Sans" charset="0"/>
                <a:ea typeface="ＭＳ Ｐゴシック" charset="0"/>
                <a:cs typeface="ＭＳ Ｐゴシック" charset="0"/>
              </a:rPr>
              <a:t>fn</a:t>
            </a:r>
            <a:r>
              <a:rPr lang="en-US" sz="1600" dirty="0">
                <a:latin typeface="Lucida Sans" charset="0"/>
                <a:ea typeface="ＭＳ Ｐゴシック" charset="0"/>
                <a:cs typeface="ＭＳ Ｐゴシック" charset="0"/>
              </a:rPr>
              <a:t>)</a:t>
            </a:r>
          </a:p>
          <a:p>
            <a:pPr algn="l" eaLnBrk="1" hangingPunct="1">
              <a:buFont typeface="Times" charset="0"/>
              <a:buNone/>
            </a:pPr>
            <a:r>
              <a:rPr lang="en-US" sz="1600" dirty="0">
                <a:latin typeface="Lucida Sans" charset="0"/>
                <a:ea typeface="ＭＳ Ｐゴシック" charset="0"/>
                <a:cs typeface="ＭＳ Ｐゴシック" charset="0"/>
              </a:rPr>
              <a:t>Mention precision recall tradeoff.</a:t>
            </a: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precision, recall, f-measure [many have seen before]</a:t>
            </a:r>
          </a:p>
          <a:p>
            <a:r>
              <a:rPr lang="en-US" dirty="0">
                <a:latin typeface="Arial" charset="0"/>
                <a:ea typeface="ＭＳ Ｐゴシック" charset="0"/>
                <a:cs typeface="ＭＳ Ｐゴシック" charset="0"/>
              </a:rPr>
              <a:t>there are two sets: CORRECT entities and SELECTED entities</a:t>
            </a:r>
          </a:p>
          <a:p>
            <a:r>
              <a:rPr lang="en-US" dirty="0">
                <a:latin typeface="Arial" charset="0"/>
                <a:ea typeface="ＭＳ Ｐゴシック" charset="0"/>
                <a:cs typeface="ＭＳ Ｐゴシック" charset="0"/>
              </a:rPr>
              <a:t>2x2 contingency table, four possible outcomes</a:t>
            </a:r>
          </a:p>
          <a:p>
            <a:r>
              <a:rPr lang="en-US" dirty="0">
                <a:latin typeface="Arial" charset="0"/>
                <a:ea typeface="ＭＳ Ｐゴシック" charset="0"/>
                <a:cs typeface="ＭＳ Ｐゴシック" charset="0"/>
              </a:rPr>
              <a:t>for precision &amp; recall, you're ignoring bottom corner (where you get O right)</a:t>
            </a:r>
          </a:p>
          <a:p>
            <a:r>
              <a:rPr lang="en-US" dirty="0">
                <a:latin typeface="Arial" charset="0"/>
                <a:ea typeface="ＭＳ Ｐゴシック" charset="0"/>
                <a:cs typeface="ＭＳ Ｐゴシック" charset="0"/>
              </a:rPr>
              <a:t>precision: what proportion of your guesses are correct?</a:t>
            </a:r>
          </a:p>
          <a:p>
            <a:r>
              <a:rPr lang="en-US" dirty="0">
                <a:latin typeface="Arial" charset="0"/>
                <a:ea typeface="ＭＳ Ｐゴシック" charset="0"/>
                <a:cs typeface="ＭＳ Ｐゴシック" charset="0"/>
              </a:rPr>
              <a:t>note that correctness means (a) correct boundaries, and (b) correct label</a:t>
            </a:r>
          </a:p>
          <a:p>
            <a:r>
              <a:rPr lang="en-US" dirty="0">
                <a:latin typeface="Arial" charset="0"/>
                <a:ea typeface="ＭＳ Ｐゴシック" charset="0"/>
                <a:cs typeface="ＭＳ Ｐゴシック" charset="0"/>
              </a:rPr>
              <a:t>recall: what proportion of true entities did you get right?</a:t>
            </a:r>
          </a:p>
          <a:p>
            <a:r>
              <a:rPr lang="en-US" dirty="0">
                <a:latin typeface="Arial" charset="0"/>
                <a:ea typeface="ＭＳ Ｐゴシック" charset="0"/>
                <a:cs typeface="ＭＳ Ｐゴシック" charset="0"/>
              </a:rPr>
              <a:t>ASK STUDENTS HERE ABOUT WHY NOT TO USE ACCURACY</a:t>
            </a:r>
          </a:p>
          <a:p>
            <a:r>
              <a:rPr lang="en-US" dirty="0">
                <a:latin typeface="Arial" charset="0"/>
                <a:ea typeface="ＭＳ Ｐゴシック" charset="0"/>
                <a:cs typeface="ＭＳ Ｐゴシック" charset="0"/>
              </a:rPr>
              <a:t>[note that there is typically a trade-off between precision and recall!]</a:t>
            </a:r>
          </a:p>
          <a:p>
            <a:r>
              <a:rPr lang="en-US" dirty="0">
                <a:latin typeface="Arial" charset="0"/>
                <a:ea typeface="ＭＳ Ｐゴシック" charset="0"/>
                <a:cs typeface="ＭＳ Ｐゴシック" charset="0"/>
              </a:rPr>
              <a:t>[to get high precision, be very reluctant to make guesses – but then you may have poor recall]</a:t>
            </a:r>
          </a:p>
          <a:p>
            <a:r>
              <a:rPr lang="en-US" dirty="0">
                <a:latin typeface="Arial" charset="0"/>
                <a:ea typeface="ＭＳ Ｐゴシック" charset="0"/>
                <a:cs typeface="ＭＳ Ｐゴシック" charset="0"/>
              </a:rPr>
              <a:t>[to get high recall, be very promiscuous in making guesses – but then you may have poor precision]</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120464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65</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l-GR" sz="1200" kern="1200" dirty="0">
                <a:solidFill>
                  <a:schemeClr val="tx1"/>
                </a:solidFill>
                <a:effectLst/>
                <a:latin typeface="+mn-lt"/>
                <a:ea typeface="+mn-ea"/>
                <a:cs typeface="+mn-cs"/>
              </a:rPr>
              <a:t>β </a:t>
            </a:r>
            <a:r>
              <a:rPr lang="en-US" sz="1200" kern="1200" dirty="0">
                <a:solidFill>
                  <a:schemeClr val="tx1"/>
                </a:solidFill>
                <a:effectLst/>
                <a:latin typeface="+mn-lt"/>
                <a:ea typeface="+mn-ea"/>
                <a:cs typeface="+mn-cs"/>
              </a:rPr>
              <a:t>parameter differentially weights the importance of recall and precision, based perhaps on the needs of an application. Values of </a:t>
            </a:r>
            <a:r>
              <a:rPr lang="el-GR" sz="1200" kern="1200" dirty="0">
                <a:solidFill>
                  <a:schemeClr val="tx1"/>
                </a:solidFill>
                <a:effectLst/>
                <a:latin typeface="+mn-lt"/>
                <a:ea typeface="+mn-ea"/>
                <a:cs typeface="+mn-cs"/>
              </a:rPr>
              <a:t>β &gt; 1 </a:t>
            </a:r>
            <a:r>
              <a:rPr lang="en-US" sz="1200" kern="1200" dirty="0">
                <a:solidFill>
                  <a:schemeClr val="tx1"/>
                </a:solidFill>
                <a:effectLst/>
                <a:latin typeface="+mn-lt"/>
                <a:ea typeface="+mn-ea"/>
                <a:cs typeface="+mn-cs"/>
              </a:rPr>
              <a:t>favor recall, while values of </a:t>
            </a:r>
            <a:r>
              <a:rPr lang="el-GR" sz="1200" kern="1200" dirty="0">
                <a:solidFill>
                  <a:schemeClr val="tx1"/>
                </a:solidFill>
                <a:effectLst/>
                <a:latin typeface="+mn-lt"/>
                <a:ea typeface="+mn-ea"/>
                <a:cs typeface="+mn-cs"/>
              </a:rPr>
              <a:t>β &lt; 1 </a:t>
            </a:r>
            <a:r>
              <a:rPr lang="en-US" sz="1200" kern="1200" dirty="0">
                <a:solidFill>
                  <a:schemeClr val="tx1"/>
                </a:solidFill>
                <a:effectLst/>
                <a:latin typeface="+mn-lt"/>
                <a:ea typeface="+mn-ea"/>
                <a:cs typeface="+mn-cs"/>
              </a:rPr>
              <a:t>favor precision. When </a:t>
            </a:r>
            <a:r>
              <a:rPr lang="el-GR" sz="1200" kern="1200" dirty="0">
                <a:solidFill>
                  <a:schemeClr val="tx1"/>
                </a:solidFill>
                <a:effectLst/>
                <a:latin typeface="+mn-lt"/>
                <a:ea typeface="+mn-ea"/>
                <a:cs typeface="+mn-cs"/>
              </a:rPr>
              <a:t>β = 1, </a:t>
            </a:r>
            <a:r>
              <a:rPr lang="en-US" sz="1200" kern="1200" dirty="0">
                <a:solidFill>
                  <a:schemeClr val="tx1"/>
                </a:solidFill>
                <a:effectLst/>
                <a:latin typeface="+mn-lt"/>
                <a:ea typeface="+mn-ea"/>
                <a:cs typeface="+mn-cs"/>
              </a:rPr>
              <a:t>precision and recall are equally </a:t>
            </a:r>
            <a:r>
              <a:rPr lang="en-US" sz="1200" kern="1200" dirty="0" err="1">
                <a:solidFill>
                  <a:schemeClr val="tx1"/>
                </a:solidFill>
                <a:effectLst/>
                <a:latin typeface="+mn-lt"/>
                <a:ea typeface="+mn-ea"/>
                <a:cs typeface="+mn-cs"/>
              </a:rPr>
              <a:t>bal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anced</a:t>
            </a:r>
            <a:r>
              <a:rPr lang="en-US" sz="1200" kern="1200" dirty="0">
                <a:solidFill>
                  <a:schemeClr val="tx1"/>
                </a:solidFill>
                <a:effectLst/>
                <a:latin typeface="+mn-lt"/>
                <a:ea typeface="+mn-ea"/>
                <a:cs typeface="+mn-cs"/>
              </a:rPr>
              <a:t>; this is the most frequently used metric, and is called F</a:t>
            </a:r>
            <a:r>
              <a:rPr lang="el-GR" sz="1200" kern="1200" dirty="0">
                <a:solidFill>
                  <a:schemeClr val="tx1"/>
                </a:solidFill>
                <a:effectLst/>
                <a:latin typeface="+mn-lt"/>
                <a:ea typeface="+mn-ea"/>
                <a:cs typeface="+mn-cs"/>
              </a:rPr>
              <a:t>β=1 </a:t>
            </a:r>
            <a:r>
              <a:rPr lang="en-US" sz="1200" kern="1200" dirty="0">
                <a:solidFill>
                  <a:schemeClr val="tx1"/>
                </a:solidFill>
                <a:effectLst/>
                <a:latin typeface="+mn-lt"/>
                <a:ea typeface="+mn-ea"/>
                <a:cs typeface="+mn-cs"/>
              </a:rPr>
              <a:t>or just F1.</a:t>
            </a: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a combined measure: F-measure: weighted harmonic mean between precision and recall</a:t>
            </a:r>
          </a:p>
          <a:p>
            <a:r>
              <a:rPr lang="en-US" dirty="0">
                <a:latin typeface="Arial" charset="0"/>
                <a:ea typeface="ＭＳ Ｐゴシック" charset="0"/>
                <a:cs typeface="ＭＳ Ｐゴシック" charset="0"/>
              </a:rPr>
              <a:t>[why weighted?  in some applications you may care more about P or R]</a:t>
            </a:r>
          </a:p>
          <a:p>
            <a:r>
              <a:rPr lang="en-US" dirty="0">
                <a:latin typeface="Arial" charset="0"/>
                <a:ea typeface="ＭＳ Ｐゴシック" charset="0"/>
                <a:cs typeface="ＭＳ Ｐゴシック" charset="0"/>
              </a:rPr>
              <a:t>[why harmonic?  it's conservative -- lower than </a:t>
            </a:r>
            <a:r>
              <a:rPr lang="en-US" dirty="0" err="1">
                <a:latin typeface="Arial" charset="0"/>
                <a:ea typeface="ＭＳ Ｐゴシック" charset="0"/>
                <a:cs typeface="ＭＳ Ｐゴシック" charset="0"/>
              </a:rPr>
              <a:t>arith</a:t>
            </a:r>
            <a:r>
              <a:rPr lang="en-US" dirty="0">
                <a:latin typeface="Arial" charset="0"/>
                <a:ea typeface="ＭＳ Ｐゴシック" charset="0"/>
                <a:cs typeface="ＭＳ Ｐゴシック" charset="0"/>
              </a:rPr>
              <a:t> or geo mean]</a:t>
            </a:r>
          </a:p>
          <a:p>
            <a:r>
              <a:rPr lang="en-US" dirty="0">
                <a:latin typeface="Arial" charset="0"/>
                <a:ea typeface="ＭＳ Ｐゴシック" charset="0"/>
                <a:cs typeface="ＭＳ Ｐゴシック" charset="0"/>
              </a:rPr>
              <a:t>[if P and R are far apart, F tends to be near lower value]</a:t>
            </a:r>
          </a:p>
          <a:p>
            <a:r>
              <a:rPr lang="en-US" dirty="0">
                <a:latin typeface="Arial" charset="0"/>
                <a:ea typeface="ＭＳ Ｐゴシック" charset="0"/>
                <a:cs typeface="ＭＳ Ｐゴシック" charset="0"/>
              </a:rPr>
              <a:t>[in order to do well on F1, need to do well on BOTH P and R]</a:t>
            </a:r>
          </a:p>
          <a:p>
            <a:r>
              <a:rPr lang="en-US" dirty="0">
                <a:latin typeface="Arial" charset="0"/>
                <a:ea typeface="ＭＳ Ｐゴシック" charset="0"/>
                <a:cs typeface="ＭＳ Ｐゴシック" charset="0"/>
              </a:rPr>
              <a:t>[this way, can't beat the system by being either too reluctant or too promiscuous]</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Comment: when ppl say f-measure w/o specifying beta, they mean balanced, and this is by far the most common way of doing it</a:t>
            </a:r>
          </a:p>
        </p:txBody>
      </p:sp>
    </p:spTree>
    <p:extLst>
      <p:ext uri="{BB962C8B-B14F-4D97-AF65-F5344CB8AC3E}">
        <p14:creationId xmlns:p14="http://schemas.microsoft.com/office/powerpoint/2010/main" val="878287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7063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Sihao</a:t>
            </a:r>
            <a:r>
              <a:rPr lang="zh-CN" altLang="en-US" dirty="0"/>
              <a:t> </a:t>
            </a:r>
            <a:r>
              <a:rPr lang="en-US" altLang="zh-CN" dirty="0"/>
              <a:t>(2020/1):</a:t>
            </a:r>
            <a:r>
              <a:rPr lang="zh-CN" altLang="en-US" dirty="0"/>
              <a:t> </a:t>
            </a:r>
            <a:r>
              <a:rPr lang="en-US" altLang="zh-CN" dirty="0"/>
              <a:t>changed</a:t>
            </a:r>
            <a:r>
              <a:rPr lang="zh-CN" altLang="en-US" dirty="0"/>
              <a:t> </a:t>
            </a:r>
            <a:r>
              <a:rPr lang="en-US" altLang="zh-CN" dirty="0"/>
              <a:t>second</a:t>
            </a:r>
            <a:r>
              <a:rPr lang="zh-CN" altLang="en-US" dirty="0"/>
              <a:t> </a:t>
            </a:r>
            <a:r>
              <a:rPr lang="en-US" altLang="zh-CN" dirty="0"/>
              <a:t>bullet</a:t>
            </a:r>
            <a:r>
              <a:rPr lang="zh-CN" altLang="en-US" dirty="0"/>
              <a:t> </a:t>
            </a:r>
            <a:r>
              <a:rPr lang="en-US" altLang="zh-CN" dirty="0"/>
              <a:t>point</a:t>
            </a:r>
            <a:r>
              <a:rPr lang="zh-CN" altLang="en-US" dirty="0"/>
              <a:t> </a:t>
            </a:r>
            <a:r>
              <a:rPr lang="en-US" altLang="zh-CN" dirty="0"/>
              <a:t>from</a:t>
            </a:r>
            <a:r>
              <a:rPr lang="zh-CN" altLang="en-US" dirty="0"/>
              <a:t> </a:t>
            </a:r>
            <a:r>
              <a:rPr lang="en-US" altLang="zh-CN" dirty="0"/>
              <a:t>“Unseen</a:t>
            </a:r>
            <a:r>
              <a:rPr lang="zh-CN" altLang="en-US" dirty="0"/>
              <a:t> </a:t>
            </a:r>
            <a:r>
              <a:rPr lang="en-US" altLang="zh-CN" dirty="0"/>
              <a:t>test</a:t>
            </a:r>
            <a:r>
              <a:rPr lang="zh-CN" altLang="en-US" dirty="0"/>
              <a:t> </a:t>
            </a:r>
            <a:r>
              <a:rPr lang="en-US" altLang="zh-CN" dirty="0"/>
              <a:t>set”</a:t>
            </a:r>
            <a:r>
              <a:rPr lang="zh-CN" altLang="en-US" dirty="0"/>
              <a:t> </a:t>
            </a:r>
            <a:r>
              <a:rPr lang="en-US" altLang="zh-CN" dirty="0"/>
              <a:t>to</a:t>
            </a:r>
            <a:r>
              <a:rPr lang="zh-CN" altLang="en-US" dirty="0"/>
              <a:t> </a:t>
            </a:r>
            <a:r>
              <a:rPr lang="en-US" altLang="zh-CN" dirty="0"/>
              <a:t>“</a:t>
            </a:r>
            <a:r>
              <a:rPr lang="en-US" altLang="zh-CN" dirty="0" err="1"/>
              <a:t>Develeopment</a:t>
            </a:r>
            <a:r>
              <a:rPr lang="zh-CN" altLang="en-US" dirty="0"/>
              <a:t> </a:t>
            </a:r>
            <a:r>
              <a:rPr lang="en-US" altLang="zh-CN" dirty="0"/>
              <a:t>test</a:t>
            </a:r>
            <a:r>
              <a:rPr lang="zh-CN" altLang="en-US" dirty="0"/>
              <a:t> </a:t>
            </a:r>
            <a:r>
              <a:rPr lang="en-US" altLang="zh-CN" dirty="0"/>
              <a:t>sets”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9217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69</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90762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Goals of the GVDB</a:t>
            </a:r>
            <a:endParaRPr lang="en-US" sz="1200" dirty="0"/>
          </a:p>
          <a:p>
            <a:pPr marL="0" indent="0">
              <a:buNone/>
            </a:pPr>
            <a:r>
              <a:rPr lang="en-US" sz="1200" dirty="0"/>
              <a:t>Collect data about gun violence in the US to facilitate </a:t>
            </a:r>
            <a:r>
              <a:rPr lang="en-US" sz="1200" b="1" dirty="0"/>
              <a:t>public health research</a:t>
            </a:r>
          </a:p>
          <a:p>
            <a:pPr marL="0" indent="0">
              <a:buNone/>
            </a:pPr>
            <a:r>
              <a:rPr lang="en-US" sz="1200" dirty="0"/>
              <a:t>Use machine learning and crowdsourcing to </a:t>
            </a:r>
            <a:r>
              <a:rPr lang="en-US" sz="1200" b="1" dirty="0"/>
              <a:t>extract structured data from text</a:t>
            </a:r>
          </a:p>
          <a:p>
            <a:endParaRPr lang="en-US" dirty="0"/>
          </a:p>
          <a:p>
            <a:endParaRPr lang="en-US" dirty="0"/>
          </a:p>
        </p:txBody>
      </p:sp>
      <p:sp>
        <p:nvSpPr>
          <p:cNvPr id="4" name="Slide Number Placeholder 3"/>
          <p:cNvSpPr>
            <a:spLocks noGrp="1"/>
          </p:cNvSpPr>
          <p:nvPr>
            <p:ph type="sldNum" sz="quarter" idx="10"/>
          </p:nvPr>
        </p:nvSpPr>
        <p:spPr/>
        <p:txBody>
          <a:bodyPr/>
          <a:lstStyle/>
          <a:p>
            <a:fld id="{32517870-F40D-C848-A783-44E5FECC027C}" type="slidenum">
              <a:rPr lang="en-US" smtClean="0"/>
              <a:t>11</a:t>
            </a:fld>
            <a:endParaRPr lang="en-US"/>
          </a:p>
        </p:txBody>
      </p:sp>
    </p:spTree>
    <p:extLst>
      <p:ext uri="{BB962C8B-B14F-4D97-AF65-F5344CB8AC3E}">
        <p14:creationId xmlns:p14="http://schemas.microsoft.com/office/powerpoint/2010/main" val="887963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19155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16</a:t>
            </a:fld>
            <a:endParaRPr lang="en-US" sz="1200"/>
          </a:p>
        </p:txBody>
      </p:sp>
      <p:sp>
        <p:nvSpPr>
          <p:cNvPr id="17411" name="Rectangle 2"/>
          <p:cNvSpPr>
            <a:spLocks noGrp="1" noRot="1" noChangeAspect="1" noChangeArrowheads="1" noTextEdit="1"/>
          </p:cNvSpPr>
          <p:nvPr>
            <p:ph type="sldImg"/>
          </p:nvPr>
        </p:nvSpPr>
        <p:spPr>
          <a:xfrm>
            <a:off x="1073150" y="704850"/>
            <a:ext cx="4699000"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74206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0" kern="1200" dirty="0">
                <a:solidFill>
                  <a:schemeClr val="tx1"/>
                </a:solidFill>
                <a:effectLst/>
                <a:latin typeface="Arial" pitchFamily="-65" charset="0"/>
                <a:ea typeface="ＭＳ Ｐゴシック" pitchFamily="-65" charset="-128"/>
                <a:cs typeface="ＭＳ Ｐゴシック" pitchFamily="-65" charset="-128"/>
              </a:rPr>
              <a:t>Medical Subject Headings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1"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 comprehensive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Controlled vocabulary"/>
              </a:rPr>
              <a:t>controlled vocabulary</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for the purpose of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Subject indexing"/>
              </a:rPr>
              <a:t>indexing</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journal articles and books in the life sciences; it serves as a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Thesaurus (information retrieval)"/>
              </a:rPr>
              <a:t>thesaurus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that facilitates searching. Created and updated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United States National Library of Medicine"/>
              </a:rPr>
              <a:t>United States National Library of Medicine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(NLM), it is used by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MEDLINE"/>
              </a:rPr>
              <a:t>MEDLINE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8" tooltip="PubMed"/>
              </a:rPr>
              <a:t>PubMed</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article database and by NLM's catalog of book holdings.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MeSH</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is also used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9" tooltip="ClinicalTrials.gov"/>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registry to classify which diseases are studied by trials registered in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ClinicalTrials.gov</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br>
              <a:rPr lang="en-US" dirty="0"/>
            </a:b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18</a:t>
            </a:fld>
            <a:endParaRPr lang="en-US"/>
          </a:p>
        </p:txBody>
      </p:sp>
    </p:spTree>
    <p:extLst>
      <p:ext uri="{BB962C8B-B14F-4D97-AF65-F5344CB8AC3E}">
        <p14:creationId xmlns:p14="http://schemas.microsoft.com/office/powerpoint/2010/main" val="3385201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signal that can reveal user attributes is in their language.</a:t>
            </a:r>
          </a:p>
        </p:txBody>
      </p:sp>
      <p:sp>
        <p:nvSpPr>
          <p:cNvPr id="4" name="Slide Number Placeholder 3"/>
          <p:cNvSpPr>
            <a:spLocks noGrp="1"/>
          </p:cNvSpPr>
          <p:nvPr>
            <p:ph type="sldNum" sz="quarter" idx="10"/>
          </p:nvPr>
        </p:nvSpPr>
        <p:spPr/>
        <p:txBody>
          <a:bodyPr/>
          <a:lstStyle/>
          <a:p>
            <a:fld id="{D92B2312-8BEE-6545-8941-DE0C8C0888C9}" type="slidenum">
              <a:rPr lang="en-US" smtClean="0"/>
              <a:t>19</a:t>
            </a:fld>
            <a:endParaRPr lang="en-US"/>
          </a:p>
        </p:txBody>
      </p:sp>
    </p:spTree>
    <p:extLst>
      <p:ext uri="{BB962C8B-B14F-4D97-AF65-F5344CB8AC3E}">
        <p14:creationId xmlns:p14="http://schemas.microsoft.com/office/powerpoint/2010/main" val="411260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i="1" u="none" strike="noStrike" kern="1200" dirty="0">
                <a:solidFill>
                  <a:schemeClr val="tx1"/>
                </a:solidFill>
                <a:effectLst/>
                <a:latin typeface="Arial" pitchFamily="-65" charset="0"/>
                <a:ea typeface="ＭＳ Ｐゴシック" pitchFamily="-65" charset="-128"/>
                <a:cs typeface="ＭＳ Ｐゴシック" pitchFamily="-65" charset="-128"/>
              </a:rPr>
              <a:t>The Federalist Papers</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is a collection of 85 articles and essays written by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tooltip="Alexander Hamilton"/>
              </a:rPr>
              <a:t>Alexander Hamilton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4" tooltip="James Madison"/>
              </a:rPr>
              <a:t>James Madison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5" tooltip="John Jay"/>
              </a:rPr>
              <a:t>John Jay</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under the pseudonym "Publius" to promote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6" tooltip="History of the United States Constitution"/>
              </a:rPr>
              <a:t>ratification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of the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7" tooltip="United States Constitution"/>
              </a:rPr>
              <a:t>United States Constitution</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24302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t>Federalist No. 69 Argued for Impeachment</a:t>
            </a:r>
          </a:p>
          <a:p>
            <a:pPr fontAlgn="base"/>
            <a:endPar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endParaRP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As the Founding Fathers were drafting the U.S. Constitution, they were explicitly trying to avoid a repeat of the situation they had just fought a war to free themselves from — a ruler with unchecked power. </a:t>
            </a:r>
            <a:b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b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While they wrote a bare minimum about impeachment in the country's essential governing document, other writings from the time provide rich insights about their intentions. </a:t>
            </a:r>
          </a:p>
          <a:p>
            <a:pPr fontAlgn="base"/>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hlinkClick r:id="rId3"/>
              </a:rPr>
              <a:t>Federalist No. 69</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 Alexander Hamilton described impeachment essentially as a release valve from another "crisis of a national revolution." He and other Founders grappled with how best to execute such a check, and eventually they settled on the system we have today.</a:t>
            </a:r>
          </a:p>
          <a:p>
            <a:br>
              <a:rPr lang="en-US" dirty="0"/>
            </a:b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2955572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7526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76701"/>
            <a:ext cx="77724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406143" y="3406142"/>
            <a:ext cx="68580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0" name="Title 1"/>
          <p:cNvSpPr>
            <a:spLocks noGrp="1"/>
          </p:cNvSpPr>
          <p:nvPr>
            <p:ph type="title"/>
          </p:nvPr>
        </p:nvSpPr>
        <p:spPr>
          <a:xfrm>
            <a:off x="1371600" y="508000"/>
            <a:ext cx="7467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32560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1/15/20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1/15/20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1/15/20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1/15/20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1/15/20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1/15/20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omputational-linguistics-class.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2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aaai.org/ocs/index.php/ICWSM/ICWSM10/paper/viewFile/1536/184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6.tiff"/></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www.cs.cornell.edu/people/pabo/movie-review-data"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hyperlink" Target="http://sentiment.christopherpotts.net/code-data/happyfuntokenizing.py"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9.em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8.xml"/><Relationship Id="rId7" Type="http://schemas.openxmlformats.org/officeDocument/2006/relationships/image" Target="../media/image12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0.emf"/><Relationship Id="rId4" Type="http://schemas.openxmlformats.org/officeDocument/2006/relationships/oleObject" Target="../embeddings/oleObject2.bin"/><Relationship Id="rId9" Type="http://schemas.openxmlformats.org/officeDocument/2006/relationships/image" Target="../media/image122.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24.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23.e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6.emf"/><Relationship Id="rId5" Type="http://schemas.openxmlformats.org/officeDocument/2006/relationships/oleObject" Target="../embeddings/oleObject8.bin"/><Relationship Id="rId4" Type="http://schemas.openxmlformats.org/officeDocument/2006/relationships/image" Target="../media/image125.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8.emf"/><Relationship Id="rId5" Type="http://schemas.openxmlformats.org/officeDocument/2006/relationships/oleObject" Target="../embeddings/oleObject10.bin"/><Relationship Id="rId4" Type="http://schemas.openxmlformats.org/officeDocument/2006/relationships/image" Target="../media/image12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30.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129.emf"/><Relationship Id="rId4" Type="http://schemas.openxmlformats.org/officeDocument/2006/relationships/oleObject" Target="../embeddings/oleObject11.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29.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32.e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131.e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134.emf"/><Relationship Id="rId5" Type="http://schemas.openxmlformats.org/officeDocument/2006/relationships/oleObject" Target="../embeddings/oleObject17.bin"/><Relationship Id="rId4" Type="http://schemas.openxmlformats.org/officeDocument/2006/relationships/image" Target="../media/image133.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37.emf"/><Relationship Id="rId5" Type="http://schemas.openxmlformats.org/officeDocument/2006/relationships/oleObject" Target="../embeddings/oleObject20.bin"/><Relationship Id="rId4" Type="http://schemas.openxmlformats.org/officeDocument/2006/relationships/image" Target="../media/image136.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38.emf"/><Relationship Id="rId4" Type="http://schemas.openxmlformats.org/officeDocument/2006/relationships/oleObject" Target="../embeddings/oleObject21.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eb.stanford.edu/~jurafsky/slp3/4.pdf"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computational-linguistics-class.org/assignment1.html" TargetMode="External"/><Relationship Id="rId4" Type="http://schemas.openxmlformats.org/officeDocument/2006/relationships/hyperlink" Target="http://www.aclweb.org/anthology/W02-1011.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a:solidFill>
                  <a:srgbClr val="C00000"/>
                </a:solidFill>
              </a:rPr>
              <a:t>CIS 530:</a:t>
            </a:r>
            <a:br>
              <a:rPr lang="en-US">
                <a:solidFill>
                  <a:srgbClr val="C00000"/>
                </a:solidFill>
              </a:rPr>
            </a:br>
            <a:r>
              <a:rPr lang="en-US">
                <a:solidFill>
                  <a:srgbClr val="C00000"/>
                </a:solidFill>
              </a:rPr>
              <a:t>Computational Linguistics</a:t>
            </a:r>
            <a:endParaRPr lang="en-US" dirty="0"/>
          </a:p>
        </p:txBody>
      </p:sp>
      <p:sp>
        <p:nvSpPr>
          <p:cNvPr id="5" name="Subtitle 4"/>
          <p:cNvSpPr>
            <a:spLocks noGrp="1"/>
          </p:cNvSpPr>
          <p:nvPr>
            <p:ph type="subTitle" idx="1"/>
          </p:nvPr>
        </p:nvSpPr>
        <p:spPr>
          <a:xfrm>
            <a:off x="825038" y="4455620"/>
            <a:ext cx="7543800" cy="2021379"/>
          </a:xfrm>
        </p:spPr>
        <p:txBody>
          <a:bodyPr>
            <a:normAutofit/>
          </a:bodyPr>
          <a:lstStyle/>
          <a:p>
            <a:r>
              <a:rPr lang="en-US" dirty="0"/>
              <a:t>Mondays and Wednesdays 1:30-3pm</a:t>
            </a:r>
            <a:br>
              <a:rPr lang="en-US" dirty="0"/>
            </a:br>
            <a:r>
              <a:rPr lang="en-US" dirty="0"/>
              <a:t>3401 Walnut, room 401B</a:t>
            </a:r>
            <a:br>
              <a:rPr lang="en-US" dirty="0"/>
            </a:br>
            <a:r>
              <a:rPr lang="en-US" dirty="0">
                <a:hlinkClick r:id="rId2"/>
              </a:rPr>
              <a:t>computational-linguistics-class.org</a:t>
            </a:r>
            <a:endParaRPr lang="en-US" dirty="0"/>
          </a:p>
          <a:p>
            <a:br>
              <a:rPr lang="en-US" dirty="0"/>
            </a:br>
            <a:r>
              <a:rPr lang="en-US" dirty="0"/>
              <a:t>Professor </a:t>
            </a:r>
            <a:r>
              <a:rPr lang="en-US" dirty="0" err="1"/>
              <a:t>Callison</a:t>
            </a:r>
            <a:r>
              <a:rPr lang="en-US" dirty="0"/>
              <a:t>-Burch</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857250"/>
            <a:ext cx="7752216" cy="5143500"/>
          </a:xfrm>
          <a:prstGeom prst="rect">
            <a:avLst/>
          </a:prstGeom>
        </p:spPr>
      </p:pic>
    </p:spTree>
    <p:extLst>
      <p:ext uri="{BB962C8B-B14F-4D97-AF65-F5344CB8AC3E}">
        <p14:creationId xmlns:p14="http://schemas.microsoft.com/office/powerpoint/2010/main" val="1072788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6-09-24 08.12.06.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164262"/>
            <a:ext cx="11811000" cy="7381875"/>
          </a:xfrm>
          <a:prstGeom prst="rect">
            <a:avLst/>
          </a:prstGeom>
        </p:spPr>
      </p:pic>
      <p:sp>
        <p:nvSpPr>
          <p:cNvPr id="2" name="Title 1"/>
          <p:cNvSpPr>
            <a:spLocks noGrp="1"/>
          </p:cNvSpPr>
          <p:nvPr>
            <p:ph type="ctrTitle"/>
          </p:nvPr>
        </p:nvSpPr>
        <p:spPr>
          <a:xfrm>
            <a:off x="7162800" y="3941595"/>
            <a:ext cx="2667000" cy="1102519"/>
          </a:xfrm>
        </p:spPr>
        <p:txBody>
          <a:bodyPr>
            <a:normAutofit fontScale="90000"/>
          </a:bodyPr>
          <a:lstStyle/>
          <a:p>
            <a:r>
              <a:rPr lang="en-US" sz="3000" dirty="0">
                <a:solidFill>
                  <a:srgbClr val="FDAA09"/>
                </a:solidFill>
                <a:latin typeface="Helvetica Neue"/>
              </a:rPr>
              <a:t>The Gun Violence Database</a:t>
            </a:r>
          </a:p>
        </p:txBody>
      </p:sp>
      <p:sp>
        <p:nvSpPr>
          <p:cNvPr id="5" name="Subtitle 4"/>
          <p:cNvSpPr>
            <a:spLocks noGrp="1"/>
          </p:cNvSpPr>
          <p:nvPr>
            <p:ph type="subTitle" idx="1"/>
          </p:nvPr>
        </p:nvSpPr>
        <p:spPr/>
        <p:txBody>
          <a:bodyPr/>
          <a:lstStyle/>
          <a:p>
            <a:r>
              <a:rPr lang="en-US" dirty="0"/>
              <a:t>\\</a:t>
            </a:r>
          </a:p>
        </p:txBody>
      </p:sp>
    </p:spTree>
    <p:extLst>
      <p:ext uri="{BB962C8B-B14F-4D97-AF65-F5344CB8AC3E}">
        <p14:creationId xmlns:p14="http://schemas.microsoft.com/office/powerpoint/2010/main" val="405155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rPr lang="en-US"/>
              <a:t>Information Extraction</a:t>
            </a:r>
            <a:endParaRPr dirty="0"/>
          </a:p>
        </p:txBody>
      </p:sp>
      <p:grpSp>
        <p:nvGrpSpPr>
          <p:cNvPr id="163" name="Group 163"/>
          <p:cNvGrpSpPr/>
          <p:nvPr/>
        </p:nvGrpSpPr>
        <p:grpSpPr>
          <a:xfrm>
            <a:off x="1340896" y="1806962"/>
            <a:ext cx="3376985" cy="3102196"/>
            <a:chOff x="0" y="0"/>
            <a:chExt cx="4502644" cy="4136260"/>
          </a:xfrm>
        </p:grpSpPr>
        <p:sp>
          <p:nvSpPr>
            <p:cNvPr id="160" name="Shape 160"/>
            <p:cNvSpPr/>
            <p:nvPr/>
          </p:nvSpPr>
          <p:spPr>
            <a:xfrm>
              <a:off x="63469" y="843468"/>
              <a:ext cx="4375704" cy="3181600"/>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28575" tIns="28575" rIns="28575" bIns="28575" numCol="1" anchor="ctr">
              <a:noAutofit/>
            </a:bodyPr>
            <a:lstStyle/>
            <a:p>
              <a:pPr algn="just" defTabSz="438150">
                <a:defRPr sz="1600">
                  <a:latin typeface="Helvetica Light"/>
                  <a:ea typeface="Helvetica Light"/>
                  <a:cs typeface="Helvetica Light"/>
                  <a:sym typeface="Helvetica Light"/>
                </a:defRPr>
              </a:pPr>
              <a:r>
                <a:rPr sz="1200" dirty="0"/>
                <a:t>Three seconds. On a dashcam video clock, that's the amount of time between the moment when two officers have their guns drawn and the point when Laquan McDonald falls to the ground. The video, released to the public for the first time late Tuesday, is a key piece of evidence in a case that's </a:t>
              </a:r>
              <a:r>
                <a:rPr sz="1200" u="sng" dirty="0"/>
                <a:t>sparked</a:t>
              </a:r>
              <a:r>
                <a:rPr sz="1200" dirty="0"/>
                <a:t> protests in Chicago and has landed an officer behind bars. The 17-year-old McDonald was </a:t>
              </a:r>
              <a:r>
                <a:rPr sz="1200" u="sng" dirty="0"/>
                <a:t>shot</a:t>
              </a:r>
              <a:r>
                <a:rPr sz="1200" dirty="0"/>
                <a:t> 16 times on that day the video shows in October 2014. Chicago police Officer Jason Van Dyke was </a:t>
              </a:r>
              <a:r>
                <a:rPr sz="1200" u="sng" dirty="0"/>
                <a:t>charged</a:t>
              </a:r>
              <a:r>
                <a:rPr sz="1200" dirty="0"/>
                <a:t> Tuesday with first-degree murder….</a:t>
              </a:r>
            </a:p>
          </p:txBody>
        </p:sp>
        <p:sp>
          <p:nvSpPr>
            <p:cNvPr id="161" name="Shape 161"/>
            <p:cNvSpPr/>
            <p:nvPr/>
          </p:nvSpPr>
          <p:spPr>
            <a:xfrm>
              <a:off x="0" y="58875"/>
              <a:ext cx="4502644" cy="4077385"/>
            </a:xfrm>
            <a:prstGeom prst="rect">
              <a:avLst/>
            </a:prstGeom>
            <a:noFill/>
            <a:ln w="12700" cap="flat">
              <a:solidFill>
                <a:srgbClr val="85888D"/>
              </a:solidFill>
              <a:prstDash val="solid"/>
              <a:miter lim="400000"/>
            </a:ln>
            <a:effectLst/>
          </p:spPr>
          <p:txBody>
            <a:bodyPr wrap="square" lIns="28575" tIns="28575" rIns="28575" bIns="28575" numCol="1" anchor="ctr">
              <a:noAutofit/>
            </a:bodyPr>
            <a:lstStyle/>
            <a:p>
              <a:pPr algn="ctr" defTabSz="438150">
                <a:defRPr sz="2200">
                  <a:latin typeface="Helvetica Light"/>
                  <a:ea typeface="Helvetica Light"/>
                  <a:cs typeface="Helvetica Light"/>
                  <a:sym typeface="Helvetica Light"/>
                </a:defRPr>
              </a:pPr>
              <a:endParaRPr sz="1650"/>
            </a:p>
          </p:txBody>
        </p:sp>
        <p:sp>
          <p:nvSpPr>
            <p:cNvPr id="162" name="Shape 162"/>
            <p:cNvSpPr/>
            <p:nvPr/>
          </p:nvSpPr>
          <p:spPr>
            <a:xfrm>
              <a:off x="152335" y="0"/>
              <a:ext cx="4197973" cy="10985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8575" tIns="28575" rIns="28575" bIns="28575" numCol="1" anchor="ctr">
              <a:noAutofit/>
            </a:bodyPr>
            <a:lstStyle>
              <a:lvl1pPr defTabSz="584200">
                <a:defRPr sz="1600" b="1">
                  <a:latin typeface="+mj-lt"/>
                  <a:ea typeface="+mj-ea"/>
                  <a:cs typeface="+mj-cs"/>
                  <a:sym typeface="Helvetica"/>
                </a:defRPr>
              </a:lvl1pPr>
            </a:lstStyle>
            <a:p>
              <a:r>
                <a:rPr sz="1200"/>
                <a:t>Chicago Police release Laquan McDonald shooting video | National News</a:t>
              </a:r>
            </a:p>
          </p:txBody>
        </p:sp>
      </p:grpSp>
      <p:graphicFrame>
        <p:nvGraphicFramePr>
          <p:cNvPr id="164" name="Table 164"/>
          <p:cNvGraphicFramePr/>
          <p:nvPr/>
        </p:nvGraphicFramePr>
        <p:xfrm>
          <a:off x="4820046" y="2269043"/>
          <a:ext cx="2942339" cy="1584322"/>
        </p:xfrm>
        <a:graphic>
          <a:graphicData uri="http://schemas.openxmlformats.org/drawingml/2006/table">
            <a:tbl>
              <a:tblPr/>
              <a:tblGrid>
                <a:gridCol w="1192147">
                  <a:extLst>
                    <a:ext uri="{9D8B030D-6E8A-4147-A177-3AD203B41FA5}">
                      <a16:colId xmlns:a16="http://schemas.microsoft.com/office/drawing/2014/main" val="20000"/>
                    </a:ext>
                  </a:extLst>
                </a:gridCol>
                <a:gridCol w="1750192">
                  <a:extLst>
                    <a:ext uri="{9D8B030D-6E8A-4147-A177-3AD203B41FA5}">
                      <a16:colId xmlns:a16="http://schemas.microsoft.com/office/drawing/2014/main" val="20001"/>
                    </a:ext>
                  </a:extLst>
                </a:gridCol>
              </a:tblGrid>
              <a:tr h="285750">
                <a:tc gridSpan="2">
                  <a:txBody>
                    <a:bodyPr/>
                    <a:lstStyle/>
                    <a:p>
                      <a:pPr algn="ctr" defTabSz="584200">
                        <a:defRPr sz="1800"/>
                      </a:pPr>
                      <a:r>
                        <a:rPr sz="1500">
                          <a:latin typeface="Helvetica Light"/>
                          <a:ea typeface="Helvetica Light"/>
                          <a:cs typeface="Helvetica Light"/>
                          <a:sym typeface="Helvetica Light"/>
                        </a:rPr>
                        <a:t>Person #1014</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24643">
                <a:tc>
                  <a:txBody>
                    <a:bodyPr/>
                    <a:lstStyle/>
                    <a:p>
                      <a:pPr algn="l" defTabSz="914400">
                        <a:defRPr sz="1800"/>
                      </a:pPr>
                      <a:r>
                        <a:rPr sz="1500">
                          <a:latin typeface="Helvetica Light"/>
                          <a:ea typeface="Helvetica Light"/>
                          <a:cs typeface="Helvetica Light"/>
                          <a:sym typeface="Helvetica Light"/>
                        </a:rPr>
                        <a:t>Name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Laquan 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24643">
                <a:tc>
                  <a:txBody>
                    <a:bodyPr/>
                    <a:lstStyle/>
                    <a:p>
                      <a:pPr algn="l" defTabSz="914400">
                        <a:defRPr sz="1800"/>
                      </a:pPr>
                      <a:r>
                        <a:rPr sz="1500">
                          <a:latin typeface="Helvetica Light"/>
                          <a:ea typeface="Helvetica Light"/>
                          <a:cs typeface="Helvetica Light"/>
                          <a:sym typeface="Helvetica Light"/>
                        </a:rPr>
                        <a:t>Gender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24643">
                <a:tc>
                  <a:txBody>
                    <a:bodyPr/>
                    <a:lstStyle/>
                    <a:p>
                      <a:pPr algn="l" defTabSz="914400">
                        <a:defRPr sz="1800"/>
                      </a:pPr>
                      <a:r>
                        <a:rPr sz="1500">
                          <a:latin typeface="Helvetica Light"/>
                          <a:ea typeface="Helvetica Light"/>
                          <a:cs typeface="Helvetica Light"/>
                          <a:sym typeface="Helvetica Light"/>
                        </a:rPr>
                        <a:t>Age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24643">
                <a:tc>
                  <a:txBody>
                    <a:bodyPr/>
                    <a:lstStyle/>
                    <a:p>
                      <a:pPr algn="l" defTabSz="914400">
                        <a:defRPr sz="1800"/>
                      </a:pPr>
                      <a:r>
                        <a:rPr sz="1500">
                          <a:latin typeface="Helvetica Light"/>
                          <a:ea typeface="Helvetica Light"/>
                          <a:cs typeface="Helvetica Light"/>
                          <a:sym typeface="Helvetica Light"/>
                        </a:rPr>
                        <a:t>Race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bl>
          </a:graphicData>
        </a:graphic>
      </p:graphicFrame>
      <p:graphicFrame>
        <p:nvGraphicFramePr>
          <p:cNvPr id="165" name="Table 165"/>
          <p:cNvGraphicFramePr/>
          <p:nvPr/>
        </p:nvGraphicFramePr>
        <p:xfrm>
          <a:off x="4820045" y="3840916"/>
          <a:ext cx="2951864" cy="2035875"/>
        </p:xfrm>
        <a:graphic>
          <a:graphicData uri="http://schemas.openxmlformats.org/drawingml/2006/table">
            <a:tbl>
              <a:tblPr/>
              <a:tblGrid>
                <a:gridCol w="1241240">
                  <a:extLst>
                    <a:ext uri="{9D8B030D-6E8A-4147-A177-3AD203B41FA5}">
                      <a16:colId xmlns:a16="http://schemas.microsoft.com/office/drawing/2014/main" val="20000"/>
                    </a:ext>
                  </a:extLst>
                </a:gridCol>
                <a:gridCol w="1710624">
                  <a:extLst>
                    <a:ext uri="{9D8B030D-6E8A-4147-A177-3AD203B41FA5}">
                      <a16:colId xmlns:a16="http://schemas.microsoft.com/office/drawing/2014/main" val="20001"/>
                    </a:ext>
                  </a:extLst>
                </a:gridCol>
              </a:tblGrid>
              <a:tr h="285750">
                <a:tc gridSpan="2">
                  <a:txBody>
                    <a:bodyPr/>
                    <a:lstStyle/>
                    <a:p>
                      <a:pPr algn="ctr" defTabSz="584200">
                        <a:defRPr sz="1800"/>
                      </a:pPr>
                      <a:r>
                        <a:rPr sz="1500" dirty="0">
                          <a:latin typeface="Helvetica Light"/>
                          <a:ea typeface="Helvetica Light"/>
                          <a:cs typeface="Helvetica Light"/>
                          <a:sym typeface="Helvetica Light"/>
                        </a:rPr>
                        <a:t>Incident #1053</a:t>
                      </a:r>
                    </a:p>
                  </a:txBody>
                  <a:tcPr marL="28575" marR="28575" marT="28575" marB="28575" anchor="ctr" horzOverflow="overflow">
                    <a:lnL/>
                    <a:lnR/>
                    <a:lnT/>
                    <a:lnB w="12700">
                      <a:solidFill>
                        <a:srgbClr val="53585F"/>
                      </a:solidFill>
                      <a:miter lim="400000"/>
                    </a:lnB>
                    <a:solidFill>
                      <a:srgbClr val="000000">
                        <a:alpha val="0"/>
                      </a:srgbClr>
                    </a:solidFill>
                  </a:tcPr>
                </a:tc>
                <a:tc hMerge="1">
                  <a:txBody>
                    <a:bodyPr/>
                    <a:lstStyle/>
                    <a:p>
                      <a:endParaRPr lang="en-US"/>
                    </a:p>
                  </a:txBody>
                  <a:tcPr/>
                </a:tc>
                <a:extLst>
                  <a:ext uri="{0D108BD9-81ED-4DB2-BD59-A6C34878D82A}">
                    <a16:rowId xmlns:a16="http://schemas.microsoft.com/office/drawing/2014/main" val="10000"/>
                  </a:ext>
                </a:extLst>
              </a:tr>
              <a:tr h="350025">
                <a:tc>
                  <a:txBody>
                    <a:bodyPr/>
                    <a:lstStyle/>
                    <a:p>
                      <a:pPr algn="l" defTabSz="914400">
                        <a:defRPr sz="1800"/>
                      </a:pPr>
                      <a:r>
                        <a:rPr sz="1500">
                          <a:latin typeface="Helvetica Light"/>
                          <a:ea typeface="Helvetica Light"/>
                          <a:cs typeface="Helvetica Light"/>
                          <a:sym typeface="Helvetica Light"/>
                        </a:rPr>
                        <a:t>City</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1"/>
                  </a:ext>
                </a:extLst>
              </a:tr>
              <a:tr h="350025">
                <a:tc>
                  <a:txBody>
                    <a:bodyPr/>
                    <a:lstStyle/>
                    <a:p>
                      <a:pPr algn="l" defTabSz="914400">
                        <a:defRPr sz="1800"/>
                      </a:pPr>
                      <a:r>
                        <a:rPr sz="1500">
                          <a:latin typeface="Helvetica Light"/>
                          <a:ea typeface="Helvetica Light"/>
                          <a:cs typeface="Helvetica Light"/>
                          <a:sym typeface="Helvetica Light"/>
                        </a:rPr>
                        <a:t>Date</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2"/>
                  </a:ext>
                </a:extLst>
              </a:tr>
              <a:tr h="350025">
                <a:tc>
                  <a:txBody>
                    <a:bodyPr/>
                    <a:lstStyle/>
                    <a:p>
                      <a:pPr algn="l" defTabSz="914400">
                        <a:defRPr sz="1800"/>
                      </a:pPr>
                      <a:r>
                        <a:rPr sz="1500" dirty="0">
                          <a:latin typeface="Helvetica Light"/>
                          <a:ea typeface="Helvetica Light"/>
                          <a:cs typeface="Helvetica Light"/>
                          <a:sym typeface="Helvetica Light"/>
                        </a:rPr>
                        <a:t>Shooter</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3"/>
                  </a:ext>
                </a:extLst>
              </a:tr>
              <a:tr h="350025">
                <a:tc>
                  <a:txBody>
                    <a:bodyPr/>
                    <a:lstStyle/>
                    <a:p>
                      <a:pPr algn="l" defTabSz="914400">
                        <a:defRPr sz="1800"/>
                      </a:pPr>
                      <a:r>
                        <a:rPr sz="1500" dirty="0">
                          <a:latin typeface="Helvetica Light"/>
                          <a:ea typeface="Helvetica Light"/>
                          <a:cs typeface="Helvetica Light"/>
                          <a:sym typeface="Helvetica Light"/>
                        </a:rPr>
                        <a:t>Victim</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1800"/>
                      </a:pPr>
                      <a:r>
                        <a:rPr sz="1500">
                          <a:latin typeface="Helvetica Light"/>
                          <a:ea typeface="Helvetica Light"/>
                          <a:cs typeface="Helvetica Light"/>
                          <a:sym typeface="Helvetica Light"/>
                        </a:rPr>
                        <a:t>McDonald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4"/>
                  </a:ext>
                </a:extLst>
              </a:tr>
              <a:tr h="350025">
                <a:tc>
                  <a:txBody>
                    <a:bodyPr/>
                    <a:lstStyle/>
                    <a:p>
                      <a:pPr algn="l" defTabSz="914400">
                        <a:defRPr sz="1800"/>
                      </a:pPr>
                      <a:r>
                        <a:rPr sz="1500" dirty="0">
                          <a:latin typeface="Helvetica Light"/>
                          <a:ea typeface="Helvetica Light"/>
                          <a:cs typeface="Helvetica Light"/>
                          <a:sym typeface="Helvetica Light"/>
                        </a:rPr>
                        <a:t>Victim Killed</a:t>
                      </a:r>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tc>
                  <a:txBody>
                    <a:bodyPr/>
                    <a:lstStyle/>
                    <a:p>
                      <a:pPr algn="l" defTabSz="914400">
                        <a:defRPr sz="2000">
                          <a:latin typeface="Helvetica Light"/>
                          <a:ea typeface="Helvetica Light"/>
                          <a:cs typeface="Helvetica Light"/>
                          <a:sym typeface="Helvetica Light"/>
                        </a:defRPr>
                      </a:pPr>
                      <a:endParaRPr sz="1500" dirty="0"/>
                    </a:p>
                  </a:txBody>
                  <a:tcPr marL="38100" marR="38100" marT="38100" marB="38100" anchor="ctr" horzOverflow="overflow">
                    <a:lnL w="12700">
                      <a:solidFill>
                        <a:srgbClr val="53585F"/>
                      </a:solidFill>
                      <a:miter lim="400000"/>
                    </a:lnL>
                    <a:lnR w="12700">
                      <a:solidFill>
                        <a:srgbClr val="53585F"/>
                      </a:solidFill>
                      <a:miter lim="400000"/>
                    </a:lnR>
                    <a:lnT w="12700">
                      <a:solidFill>
                        <a:srgbClr val="53585F"/>
                      </a:solidFill>
                      <a:miter lim="400000"/>
                    </a:lnT>
                    <a:lnB w="12700">
                      <a:solidFill>
                        <a:srgbClr val="53585F"/>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67" name="Shape 167"/>
          <p:cNvSpPr/>
          <p:nvPr/>
        </p:nvSpPr>
        <p:spPr>
          <a:xfrm>
            <a:off x="4043980" y="3812341"/>
            <a:ext cx="464646"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
        <p:nvSpPr>
          <p:cNvPr id="168" name="Shape 168"/>
          <p:cNvSpPr/>
          <p:nvPr/>
        </p:nvSpPr>
        <p:spPr>
          <a:xfrm>
            <a:off x="1143000" y="5017133"/>
            <a:ext cx="3677046" cy="369332"/>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p>
            <a:pPr marL="135355" indent="-135355">
              <a:buSzPct val="100000"/>
              <a:buChar char="•"/>
            </a:pPr>
            <a:endParaRPr dirty="0"/>
          </a:p>
        </p:txBody>
      </p:sp>
      <p:sp>
        <p:nvSpPr>
          <p:cNvPr id="169" name="Shape 169"/>
          <p:cNvSpPr/>
          <p:nvPr/>
        </p:nvSpPr>
        <p:spPr>
          <a:xfrm>
            <a:off x="2797065" y="3812341"/>
            <a:ext cx="1027673" cy="396830"/>
          </a:xfrm>
          <a:prstGeom prst="ellipse">
            <a:avLst/>
          </a:prstGeom>
          <a:ln w="88900">
            <a:solidFill>
              <a:schemeClr val="accent1">
                <a:satOff val="-4409"/>
                <a:lumOff val="-10509"/>
              </a:schemeClr>
            </a:solidFill>
          </a:ln>
          <a:effectLst>
            <a:outerShdw blurRad="38100" dist="23000" dir="5400000" rotWithShape="0">
              <a:srgbClr val="000000">
                <a:alpha val="35000"/>
              </a:srgbClr>
            </a:outerShdw>
          </a:effectLst>
        </p:spPr>
        <p:txBody>
          <a:bodyPr lIns="34289" rIns="34289" anchor="ctr"/>
          <a:lstStyle/>
          <a:p>
            <a:pPr>
              <a:defRPr>
                <a:solidFill>
                  <a:schemeClr val="accent1">
                    <a:satOff val="-4409"/>
                    <a:lumOff val="-10509"/>
                  </a:schemeClr>
                </a:solidFill>
              </a:defRPr>
            </a:pPr>
            <a:endParaRPr/>
          </a:p>
        </p:txBody>
      </p:sp>
    </p:spTree>
    <p:extLst>
      <p:ext uri="{BB962C8B-B14F-4D97-AF65-F5344CB8AC3E}">
        <p14:creationId xmlns:p14="http://schemas.microsoft.com/office/powerpoint/2010/main" val="399800532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 learn?</a:t>
            </a:r>
          </a:p>
        </p:txBody>
      </p:sp>
      <p:sp>
        <p:nvSpPr>
          <p:cNvPr id="3" name="Content Placeholder 2"/>
          <p:cNvSpPr>
            <a:spLocks noGrp="1"/>
          </p:cNvSpPr>
          <p:nvPr>
            <p:ph idx="1"/>
          </p:nvPr>
        </p:nvSpPr>
        <p:spPr/>
        <p:txBody>
          <a:bodyPr/>
          <a:lstStyle/>
          <a:p>
            <a:r>
              <a:rPr lang="en-US" dirty="0"/>
              <a:t>This will be a survey class in natural language processing</a:t>
            </a:r>
          </a:p>
          <a:p>
            <a:r>
              <a:rPr lang="en-US" dirty="0"/>
              <a:t>Focus will be programming assignments for hands-on learning</a:t>
            </a:r>
          </a:p>
          <a:p>
            <a:r>
              <a:rPr lang="en-US" dirty="0"/>
              <a:t>Topics will include things like</a:t>
            </a:r>
          </a:p>
          <a:p>
            <a:pPr lvl="1"/>
            <a:r>
              <a:rPr lang="en-US" dirty="0"/>
              <a:t>Sentiment analysis</a:t>
            </a:r>
          </a:p>
          <a:p>
            <a:pPr lvl="1"/>
            <a:r>
              <a:rPr lang="en-US" dirty="0"/>
              <a:t>Vector space semantics</a:t>
            </a:r>
          </a:p>
          <a:p>
            <a:pPr lvl="1"/>
            <a:r>
              <a:rPr lang="en-US" dirty="0"/>
              <a:t>Machine translation </a:t>
            </a:r>
          </a:p>
          <a:p>
            <a:pPr lvl="1"/>
            <a:r>
              <a:rPr lang="en-US" dirty="0"/>
              <a:t>Information extraction</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13</a:t>
            </a:fld>
            <a:endParaRPr lang="en-US"/>
          </a:p>
        </p:txBody>
      </p:sp>
    </p:spTree>
    <p:extLst>
      <p:ext uri="{BB962C8B-B14F-4D97-AF65-F5344CB8AC3E}">
        <p14:creationId xmlns:p14="http://schemas.microsoft.com/office/powerpoint/2010/main" val="3520803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8763" y="634946"/>
            <a:ext cx="3845379" cy="1450757"/>
          </a:xfrm>
        </p:spPr>
        <p:txBody>
          <a:bodyPr vert="horz" lIns="91440" tIns="45720" rIns="91440" bIns="45720" rtlCol="0" anchor="b">
            <a:normAutofit/>
          </a:bodyPr>
          <a:lstStyle/>
          <a:p>
            <a:r>
              <a:rPr lang="en-US"/>
              <a:t>Course textbook </a:t>
            </a:r>
            <a:endParaRPr lang="en-US" dirty="0"/>
          </a:p>
        </p:txBody>
      </p:sp>
      <p:pic>
        <p:nvPicPr>
          <p:cNvPr id="5" name="Picture 4"/>
          <p:cNvPicPr>
            <a:picLocks noChangeAspect="1"/>
          </p:cNvPicPr>
          <p:nvPr/>
        </p:nvPicPr>
        <p:blipFill>
          <a:blip r:embed="rId2"/>
          <a:stretch>
            <a:fillRect/>
          </a:stretch>
        </p:blipFill>
        <p:spPr>
          <a:xfrm>
            <a:off x="539170" y="645106"/>
            <a:ext cx="3975168" cy="5247747"/>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08763" y="2198914"/>
            <a:ext cx="3845379" cy="3670180"/>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Don’t buy this book!</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The Authors are releasing free draft chapters of their updated 3</a:t>
            </a:r>
            <a:r>
              <a:rPr lang="en-US" baseline="30000">
                <a:solidFill>
                  <a:schemeClr val="tx1">
                    <a:lumMod val="75000"/>
                    <a:lumOff val="25000"/>
                  </a:schemeClr>
                </a:solidFill>
              </a:rPr>
              <a:t>rd</a:t>
            </a:r>
            <a:r>
              <a:rPr lang="en-US">
                <a:solidFill>
                  <a:schemeClr val="tx1">
                    <a:lumMod val="75000"/>
                    <a:lumOff val="25000"/>
                  </a:schemeClr>
                </a:solidFill>
              </a:rPr>
              <a:t> edition.</a:t>
            </a: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hlinkClick r:id="rId3"/>
              </a:rPr>
              <a:t>https://web.stanford.edu/~jurafsky/slp3/</a:t>
            </a: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We will use the draft 3</a:t>
            </a:r>
            <a:r>
              <a:rPr lang="en-US" baseline="30000">
                <a:solidFill>
                  <a:schemeClr val="tx1">
                    <a:lumMod val="75000"/>
                    <a:lumOff val="25000"/>
                  </a:schemeClr>
                </a:solidFill>
              </a:rPr>
              <a:t>rd</a:t>
            </a:r>
            <a:r>
              <a:rPr lang="en-US">
                <a:solidFill>
                  <a:schemeClr val="tx1">
                    <a:lumMod val="75000"/>
                    <a:lumOff val="25000"/>
                  </a:schemeClr>
                </a:solidFill>
              </a:rPr>
              <a:t> edition as our course textbook, along with required reading of research papers.</a:t>
            </a: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a:spcAft>
                <a:spcPts val="600"/>
              </a:spcAft>
            </a:pPr>
            <a:fld id="{10F35DC5-7E65-8247-99AB-4E984F8A921E}" type="slidenum">
              <a:rPr lang="en-US" smtClean="0"/>
              <a:pPr>
                <a:spcAft>
                  <a:spcPts val="600"/>
                </a:spcAft>
              </a:pPr>
              <a:t>14</a:t>
            </a:fld>
            <a:endParaRPr lang="en-US"/>
          </a:p>
        </p:txBody>
      </p:sp>
    </p:spTree>
    <p:extLst>
      <p:ext uri="{BB962C8B-B14F-4D97-AF65-F5344CB8AC3E}">
        <p14:creationId xmlns:p14="http://schemas.microsoft.com/office/powerpoint/2010/main" val="2035013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3"/>
            <a:ext cx="7543800" cy="1450757"/>
          </a:xfrm>
        </p:spPr>
        <p:txBody>
          <a:bodyPr>
            <a:normAutofit/>
          </a:bodyPr>
          <a:lstStyle/>
          <a:p>
            <a:r>
              <a:rPr lang="en-US"/>
              <a:t>Course Grading</a:t>
            </a:r>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pPr>
                <a:spcAft>
                  <a:spcPts val="600"/>
                </a:spcAft>
              </a:pPr>
              <a:t>15</a:t>
            </a:fld>
            <a:endParaRPr lang="en-US"/>
          </a:p>
        </p:txBody>
      </p:sp>
      <p:graphicFrame>
        <p:nvGraphicFramePr>
          <p:cNvPr id="6" name="Content Placeholder 2">
            <a:extLst>
              <a:ext uri="{FF2B5EF4-FFF2-40B4-BE49-F238E27FC236}">
                <a16:creationId xmlns:a16="http://schemas.microsoft.com/office/drawing/2014/main" id="{D221CEF1-F885-47E8-AAA7-64653DE1A1D1}"/>
              </a:ext>
            </a:extLst>
          </p:cNvPr>
          <p:cNvGraphicFramePr>
            <a:graphicFrameLocks noGrp="1"/>
          </p:cNvGraphicFramePr>
          <p:nvPr>
            <p:ph idx="1"/>
            <p:extLst>
              <p:ext uri="{D42A27DB-BD31-4B8C-83A1-F6EECF244321}">
                <p14:modId xmlns:p14="http://schemas.microsoft.com/office/powerpoint/2010/main" val="2403020584"/>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0738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dirty="0"/>
              <a:t>Text Classification and Sentiment Analysis</a:t>
            </a:r>
          </a:p>
        </p:txBody>
      </p:sp>
      <p:sp>
        <p:nvSpPr>
          <p:cNvPr id="79" name="Rectangle 7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a:extLst>
              <a:ext uri="{FF2B5EF4-FFF2-40B4-BE49-F238E27FC236}">
                <a16:creationId xmlns:a16="http://schemas.microsoft.com/office/drawing/2014/main" id="{6DA38C86-8BF7-DB47-9B14-F704F91492A4}"/>
              </a:ext>
            </a:extLst>
          </p:cNvPr>
          <p:cNvSpPr>
            <a:spLocks noGrp="1"/>
          </p:cNvSpPr>
          <p:nvPr>
            <p:ph type="body" idx="1"/>
          </p:nvPr>
        </p:nvSpPr>
        <p:spPr>
          <a:xfrm>
            <a:off x="825038" y="5225240"/>
            <a:ext cx="7543800" cy="1143000"/>
          </a:xfrm>
        </p:spPr>
        <p:txBody>
          <a:bodyPr vert="horz" lIns="91440" tIns="45720" rIns="91440" bIns="45720" rtlCol="0">
            <a:normAutofit/>
          </a:bodyPr>
          <a:lstStyle/>
          <a:p>
            <a:r>
              <a:rPr lang="en-US" dirty="0" err="1">
                <a:solidFill>
                  <a:srgbClr val="FFFFFF"/>
                </a:solidFill>
              </a:rPr>
              <a:t>Jurafsky</a:t>
            </a:r>
            <a:r>
              <a:rPr lang="en-US" dirty="0">
                <a:solidFill>
                  <a:srgbClr val="FFFFFF"/>
                </a:solidFill>
              </a:rPr>
              <a:t> and Martin Chapter 4</a:t>
            </a:r>
          </a:p>
        </p:txBody>
      </p:sp>
      <p:sp>
        <p:nvSpPr>
          <p:cNvPr id="81" name="Rectangle 80">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5226562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2209800"/>
            <a:ext cx="7924800" cy="3333750"/>
          </a:xfrm>
        </p:spPr>
        <p:txBody>
          <a:bodyPr>
            <a:normAutofit/>
          </a:bodyPr>
          <a:lstStyle/>
          <a:p>
            <a:r>
              <a:rPr lang="en-US" sz="2400" dirty="0"/>
              <a:t>unbelievably disappointing </a:t>
            </a:r>
          </a:p>
          <a:p>
            <a:r>
              <a:rPr lang="en-US" sz="2400" dirty="0"/>
              <a:t>Full of zany characters and richly applied satire, and some great plot twists</a:t>
            </a:r>
          </a:p>
          <a:p>
            <a:r>
              <a:rPr lang="en-US" sz="2400" dirty="0"/>
              <a:t> this is the greatest screwball comedy ever filmed</a:t>
            </a:r>
          </a:p>
          <a:p>
            <a:r>
              <a:rPr lang="en-US" sz="2400" dirty="0"/>
              <a:t> It was pathetic. The worst part about it was the boxing scenes.</a:t>
            </a:r>
          </a:p>
          <a:p>
            <a:endParaRPr lang="en-US" sz="2400" dirty="0"/>
          </a:p>
          <a:p>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17</a:t>
            </a:fld>
            <a:endParaRPr lang="en-US" dirty="0"/>
          </a:p>
        </p:txBody>
      </p:sp>
      <p:pic>
        <p:nvPicPr>
          <p:cNvPr id="5" name="Picture 4"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4038600"/>
            <a:ext cx="558800" cy="503632"/>
          </a:xfrm>
          <a:prstGeom prst="rect">
            <a:avLst/>
          </a:prstGeom>
        </p:spPr>
      </p:pic>
      <p:pic>
        <p:nvPicPr>
          <p:cNvPr id="6" name="Picture 5"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1" y="2743202"/>
            <a:ext cx="591828" cy="533399"/>
          </a:xfrm>
          <a:prstGeom prst="rect">
            <a:avLst/>
          </a:prstGeom>
        </p:spPr>
      </p:pic>
      <p:pic>
        <p:nvPicPr>
          <p:cNvPr id="7" name="Picture 6" descr="Thumbs-down-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2400" y="2209800"/>
            <a:ext cx="558800" cy="503632"/>
          </a:xfrm>
          <a:prstGeom prst="rect">
            <a:avLst/>
          </a:prstGeom>
        </p:spPr>
      </p:pic>
      <p:pic>
        <p:nvPicPr>
          <p:cNvPr id="8" name="Picture 7" descr="Thumbs-up-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2400" y="3352801"/>
            <a:ext cx="591828" cy="533399"/>
          </a:xfrm>
          <a:prstGeom prst="rect">
            <a:avLst/>
          </a:prstGeom>
        </p:spPr>
      </p:pic>
    </p:spTree>
    <p:extLst>
      <p:ext uri="{BB962C8B-B14F-4D97-AF65-F5344CB8AC3E}">
        <p14:creationId xmlns:p14="http://schemas.microsoft.com/office/powerpoint/2010/main" val="32109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342900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z="2400">
              <a:latin typeface="Lucida Sans" pitchFamily="-65" charset="0"/>
            </a:endParaRPr>
          </a:p>
        </p:txBody>
      </p:sp>
      <p:sp>
        <p:nvSpPr>
          <p:cNvPr id="2" name="Title 1"/>
          <p:cNvSpPr>
            <a:spLocks noGrp="1"/>
          </p:cNvSpPr>
          <p:nvPr>
            <p:ph type="title"/>
          </p:nvPr>
        </p:nvSpPr>
        <p:spPr/>
        <p:txBody>
          <a:bodyPr>
            <a:normAutofit/>
          </a:bodyPr>
          <a:lstStyle/>
          <a:p>
            <a:r>
              <a:rPr lang="en-US" dirty="0"/>
              <a:t>What is the subject of this article?</a:t>
            </a:r>
          </a:p>
        </p:txBody>
      </p:sp>
      <p:sp>
        <p:nvSpPr>
          <p:cNvPr id="4" name="Slide Number Placeholder 3"/>
          <p:cNvSpPr>
            <a:spLocks noGrp="1"/>
          </p:cNvSpPr>
          <p:nvPr>
            <p:ph type="sldNum" sz="quarter" idx="12"/>
          </p:nvPr>
        </p:nvSpPr>
        <p:spPr/>
        <p:txBody>
          <a:bodyPr/>
          <a:lstStyle/>
          <a:p>
            <a:fld id="{10F35DC5-7E65-8247-99AB-4E984F8A921E}" type="slidenum">
              <a:rPr lang="en-US" smtClean="0"/>
              <a:pPr/>
              <a:t>18</a:t>
            </a:fld>
            <a:endParaRPr lang="en-US"/>
          </a:p>
        </p:txBody>
      </p:sp>
      <p:sp>
        <p:nvSpPr>
          <p:cNvPr id="3" name="Content Placeholder 2"/>
          <p:cNvSpPr>
            <a:spLocks noGrp="1"/>
          </p:cNvSpPr>
          <p:nvPr>
            <p:ph idx="4294967295"/>
          </p:nvPr>
        </p:nvSpPr>
        <p:spPr>
          <a:xfrm>
            <a:off x="5334000" y="260985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6" name="TextBox 5"/>
          <p:cNvSpPr txBox="1"/>
          <p:nvPr/>
        </p:nvSpPr>
        <p:spPr>
          <a:xfrm>
            <a:off x="3945142" y="2133600"/>
            <a:ext cx="5198859" cy="523220"/>
          </a:xfrm>
          <a:prstGeom prst="rect">
            <a:avLst/>
          </a:prstGeom>
          <a:noFill/>
        </p:spPr>
        <p:txBody>
          <a:bodyPr wrap="none" rtlCol="0">
            <a:spAutoFit/>
          </a:bodyPr>
          <a:lstStyle/>
          <a:p>
            <a:r>
              <a:rPr lang="en-US" sz="2800" b="1" dirty="0" err="1"/>
              <a:t>MeSH</a:t>
            </a:r>
            <a:r>
              <a:rPr lang="en-US" sz="2800" b="1" dirty="0"/>
              <a:t> Subject Category Hierarchy</a:t>
            </a:r>
          </a:p>
        </p:txBody>
      </p:sp>
      <p:sp>
        <p:nvSpPr>
          <p:cNvPr id="7" name="TextBox 6"/>
          <p:cNvSpPr txBox="1"/>
          <p:nvPr/>
        </p:nvSpPr>
        <p:spPr>
          <a:xfrm>
            <a:off x="3429001" y="3581401"/>
            <a:ext cx="533400" cy="646331"/>
          </a:xfrm>
          <a:prstGeom prst="rect">
            <a:avLst/>
          </a:prstGeom>
          <a:noFill/>
        </p:spPr>
        <p:txBody>
          <a:bodyPr wrap="square" rtlCol="0">
            <a:spAutoFit/>
          </a:bodyPr>
          <a:lstStyle/>
          <a:p>
            <a:r>
              <a:rPr lang="en-US" sz="3600" dirty="0"/>
              <a:t>?</a:t>
            </a:r>
          </a:p>
        </p:txBody>
      </p:sp>
      <p:sp>
        <p:nvSpPr>
          <p:cNvPr id="9" name="TextBox 8"/>
          <p:cNvSpPr txBox="1"/>
          <p:nvPr/>
        </p:nvSpPr>
        <p:spPr>
          <a:xfrm>
            <a:off x="762000" y="2209801"/>
            <a:ext cx="2133600" cy="646331"/>
          </a:xfrm>
          <a:prstGeom prst="rect">
            <a:avLst/>
          </a:prstGeom>
          <a:noFill/>
        </p:spPr>
        <p:txBody>
          <a:bodyPr wrap="square" rtlCol="0">
            <a:spAutoFit/>
          </a:bodyPr>
          <a:lstStyle/>
          <a:p>
            <a:r>
              <a:rPr lang="en-US" dirty="0">
                <a:latin typeface="Lucida Sans" pitchFamily="-65" charset="0"/>
              </a:rPr>
              <a:t>MEDLINE Article</a:t>
            </a:r>
          </a:p>
          <a:p>
            <a:endParaRPr lang="en-US" dirty="0"/>
          </a:p>
        </p:txBody>
      </p:sp>
      <p:pic>
        <p:nvPicPr>
          <p:cNvPr id="10" name="Picture 9" descr="medlin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2000" y="2667000"/>
            <a:ext cx="2009622" cy="2673350"/>
          </a:xfrm>
          <a:prstGeom prst="rect">
            <a:avLst/>
          </a:prstGeom>
          <a:ln>
            <a:solidFill>
              <a:schemeClr val="tx1"/>
            </a:solidFill>
          </a:ln>
        </p:spPr>
      </p:pic>
    </p:spTree>
    <p:extLst>
      <p:ext uri="{BB962C8B-B14F-4D97-AF65-F5344CB8AC3E}">
        <p14:creationId xmlns:p14="http://schemas.microsoft.com/office/powerpoint/2010/main" val="28624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Classify User Attributes Using Their Tweets</a:t>
            </a:r>
          </a:p>
        </p:txBody>
      </p:sp>
      <p:pic>
        <p:nvPicPr>
          <p:cNvPr id="9" name="Picture 8"/>
          <p:cNvPicPr>
            <a:picLocks noChangeAspect="1"/>
          </p:cNvPicPr>
          <p:nvPr/>
        </p:nvPicPr>
        <p:blipFill>
          <a:blip r:embed="rId3"/>
          <a:stretch>
            <a:fillRect/>
          </a:stretch>
        </p:blipFill>
        <p:spPr>
          <a:xfrm>
            <a:off x="1898651" y="3766270"/>
            <a:ext cx="3440240" cy="1060790"/>
          </a:xfrm>
          <a:prstGeom prst="rect">
            <a:avLst/>
          </a:prstGeom>
        </p:spPr>
      </p:pic>
      <p:pic>
        <p:nvPicPr>
          <p:cNvPr id="11" name="Picture 1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903541" y="1894124"/>
            <a:ext cx="3435350" cy="860438"/>
          </a:xfrm>
          <a:prstGeom prst="rect">
            <a:avLst/>
          </a:prstGeom>
        </p:spPr>
      </p:pic>
      <p:pic>
        <p:nvPicPr>
          <p:cNvPr id="12" name="Picture 11"/>
          <p:cNvPicPr>
            <a:picLocks noChangeAspect="1"/>
          </p:cNvPicPr>
          <p:nvPr/>
        </p:nvPicPr>
        <p:blipFill>
          <a:blip r:embed="rId5"/>
          <a:stretch>
            <a:fillRect/>
          </a:stretch>
        </p:blipFill>
        <p:spPr>
          <a:xfrm>
            <a:off x="1877485" y="4642702"/>
            <a:ext cx="3440240" cy="1162483"/>
          </a:xfrm>
          <a:prstGeom prst="rect">
            <a:avLst/>
          </a:prstGeom>
        </p:spPr>
      </p:pic>
      <p:pic>
        <p:nvPicPr>
          <p:cNvPr id="13" name="Picture 12"/>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37802" y="2248471"/>
            <a:ext cx="281883" cy="562788"/>
          </a:xfrm>
          <a:prstGeom prst="rect">
            <a:avLst/>
          </a:prstGeom>
        </p:spPr>
      </p:pic>
      <p:pic>
        <p:nvPicPr>
          <p:cNvPr id="14" name="Picture 13"/>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703169" y="2248472"/>
            <a:ext cx="214934" cy="549701"/>
          </a:xfrm>
          <a:prstGeom prst="rect">
            <a:avLst/>
          </a:prstGeom>
        </p:spPr>
      </p:pic>
      <p:pic>
        <p:nvPicPr>
          <p:cNvPr id="15" name="Picture 14"/>
          <p:cNvPicPr>
            <a:picLocks noChangeAspect="1"/>
          </p:cNvPicPr>
          <p:nvPr/>
        </p:nvPicPr>
        <p:blipFill>
          <a:blip r:embed="rId8"/>
          <a:stretch>
            <a:fillRect/>
          </a:stretch>
        </p:blipFill>
        <p:spPr>
          <a:xfrm>
            <a:off x="6617214" y="4118739"/>
            <a:ext cx="544732" cy="532064"/>
          </a:xfrm>
          <a:prstGeom prst="rect">
            <a:avLst/>
          </a:prstGeom>
        </p:spPr>
      </p:pic>
      <p:pic>
        <p:nvPicPr>
          <p:cNvPr id="16" name="Picture 15"/>
          <p:cNvPicPr>
            <a:picLocks noChangeAspect="1"/>
          </p:cNvPicPr>
          <p:nvPr/>
        </p:nvPicPr>
        <p:blipFill>
          <a:blip r:embed="rId9"/>
          <a:stretch>
            <a:fillRect/>
          </a:stretch>
        </p:blipFill>
        <p:spPr>
          <a:xfrm>
            <a:off x="5658360" y="4171069"/>
            <a:ext cx="551505" cy="479734"/>
          </a:xfrm>
          <a:prstGeom prst="rect">
            <a:avLst/>
          </a:prstGeom>
        </p:spPr>
      </p:pic>
      <p:sp>
        <p:nvSpPr>
          <p:cNvPr id="6" name="TextBox 5"/>
          <p:cNvSpPr txBox="1"/>
          <p:nvPr/>
        </p:nvSpPr>
        <p:spPr>
          <a:xfrm>
            <a:off x="1903543" y="1944341"/>
            <a:ext cx="1537405" cy="369332"/>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1898652" y="3776666"/>
            <a:ext cx="1537405" cy="369332"/>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1940987" y="4678900"/>
            <a:ext cx="1537405" cy="369332"/>
          </a:xfrm>
          <a:prstGeom prst="rect">
            <a:avLst/>
          </a:prstGeom>
          <a:solidFill>
            <a:schemeClr val="bg1"/>
          </a:solidFill>
        </p:spPr>
        <p:txBody>
          <a:bodyPr wrap="square" rtlCol="0">
            <a:spAutoFit/>
          </a:bodyPr>
          <a:lstStyle/>
          <a:p>
            <a:endParaRPr lang="en-US" dirty="0"/>
          </a:p>
        </p:txBody>
      </p:sp>
      <p:pic>
        <p:nvPicPr>
          <p:cNvPr id="19" name="Picture 18"/>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5636784" y="5046669"/>
            <a:ext cx="573617" cy="737855"/>
          </a:xfrm>
          <a:prstGeom prst="rect">
            <a:avLst/>
          </a:prstGeom>
        </p:spPr>
      </p:pic>
      <p:pic>
        <p:nvPicPr>
          <p:cNvPr id="20" name="Picture 19"/>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6810637" y="5046670"/>
            <a:ext cx="371831" cy="686515"/>
          </a:xfrm>
          <a:prstGeom prst="rect">
            <a:avLst/>
          </a:prstGeom>
        </p:spPr>
      </p:pic>
      <p:sp>
        <p:nvSpPr>
          <p:cNvPr id="21" name="TextBox 20"/>
          <p:cNvSpPr txBox="1"/>
          <p:nvPr/>
        </p:nvSpPr>
        <p:spPr>
          <a:xfrm>
            <a:off x="6302086" y="5158488"/>
            <a:ext cx="335348" cy="507831"/>
          </a:xfrm>
          <a:prstGeom prst="rect">
            <a:avLst/>
          </a:prstGeom>
          <a:noFill/>
        </p:spPr>
        <p:txBody>
          <a:bodyPr wrap="none" rtlCol="0">
            <a:spAutoFit/>
          </a:bodyPr>
          <a:lstStyle/>
          <a:p>
            <a:r>
              <a:rPr lang="en-US" sz="2700" dirty="0">
                <a:latin typeface="Constantia"/>
                <a:cs typeface="Constantia"/>
              </a:rPr>
              <a:t>?</a:t>
            </a:r>
          </a:p>
        </p:txBody>
      </p:sp>
      <p:sp>
        <p:nvSpPr>
          <p:cNvPr id="22" name="TextBox 21"/>
          <p:cNvSpPr txBox="1"/>
          <p:nvPr/>
        </p:nvSpPr>
        <p:spPr>
          <a:xfrm>
            <a:off x="6294753" y="4171070"/>
            <a:ext cx="335348" cy="507831"/>
          </a:xfrm>
          <a:prstGeom prst="rect">
            <a:avLst/>
          </a:prstGeom>
          <a:noFill/>
        </p:spPr>
        <p:txBody>
          <a:bodyPr wrap="none" rtlCol="0">
            <a:spAutoFit/>
          </a:bodyPr>
          <a:lstStyle/>
          <a:p>
            <a:r>
              <a:rPr lang="en-US" sz="2700" dirty="0">
                <a:latin typeface="Constantia"/>
                <a:cs typeface="Constantia"/>
              </a:rPr>
              <a:t>?</a:t>
            </a:r>
          </a:p>
        </p:txBody>
      </p:sp>
      <p:sp>
        <p:nvSpPr>
          <p:cNvPr id="23" name="TextBox 22"/>
          <p:cNvSpPr txBox="1"/>
          <p:nvPr/>
        </p:nvSpPr>
        <p:spPr>
          <a:xfrm>
            <a:off x="6270272" y="2313425"/>
            <a:ext cx="335348" cy="507831"/>
          </a:xfrm>
          <a:prstGeom prst="rect">
            <a:avLst/>
          </a:prstGeom>
          <a:noFill/>
        </p:spPr>
        <p:txBody>
          <a:bodyPr wrap="none" rtlCol="0">
            <a:spAutoFit/>
          </a:bodyPr>
          <a:lstStyle/>
          <a:p>
            <a:r>
              <a:rPr lang="en-US" sz="2700" dirty="0">
                <a:latin typeface="Constantia"/>
                <a:cs typeface="Constantia"/>
              </a:rPr>
              <a:t>?</a:t>
            </a:r>
          </a:p>
        </p:txBody>
      </p:sp>
      <p:pic>
        <p:nvPicPr>
          <p:cNvPr id="24" name="Picture 23"/>
          <p:cNvPicPr>
            <a:picLocks noChangeAspect="1"/>
          </p:cNvPicPr>
          <p:nvPr/>
        </p:nvPicPr>
        <p:blipFill>
          <a:blip r:embed="rId12"/>
          <a:stretch>
            <a:fillRect/>
          </a:stretch>
        </p:blipFill>
        <p:spPr>
          <a:xfrm>
            <a:off x="1875321" y="2760446"/>
            <a:ext cx="3379259" cy="1042841"/>
          </a:xfrm>
          <a:prstGeom prst="rect">
            <a:avLst/>
          </a:prstGeom>
        </p:spPr>
      </p:pic>
      <p:sp>
        <p:nvSpPr>
          <p:cNvPr id="25" name="TextBox 24"/>
          <p:cNvSpPr txBox="1"/>
          <p:nvPr/>
        </p:nvSpPr>
        <p:spPr>
          <a:xfrm>
            <a:off x="1940987" y="2760446"/>
            <a:ext cx="1537405" cy="369332"/>
          </a:xfrm>
          <a:prstGeom prst="rect">
            <a:avLst/>
          </a:prstGeom>
          <a:solidFill>
            <a:schemeClr val="bg1"/>
          </a:solidFill>
        </p:spPr>
        <p:txBody>
          <a:bodyPr wrap="square" rtlCol="0">
            <a:spAutoFit/>
          </a:bodyPr>
          <a:lstStyle/>
          <a:p>
            <a:endParaRPr lang="en-US" dirty="0"/>
          </a:p>
        </p:txBody>
      </p:sp>
      <p:pic>
        <p:nvPicPr>
          <p:cNvPr id="26" name="Picture 25"/>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58360" y="3136835"/>
            <a:ext cx="469195" cy="769567"/>
          </a:xfrm>
          <a:prstGeom prst="rect">
            <a:avLst/>
          </a:prstGeom>
        </p:spPr>
      </p:pic>
      <p:pic>
        <p:nvPicPr>
          <p:cNvPr id="27" name="Picture 26"/>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6500467" y="3129778"/>
            <a:ext cx="522914" cy="787400"/>
          </a:xfrm>
          <a:prstGeom prst="rect">
            <a:avLst/>
          </a:prstGeom>
        </p:spPr>
      </p:pic>
      <p:sp>
        <p:nvSpPr>
          <p:cNvPr id="28" name="TextBox 27"/>
          <p:cNvSpPr txBox="1"/>
          <p:nvPr/>
        </p:nvSpPr>
        <p:spPr>
          <a:xfrm>
            <a:off x="6198811" y="3354716"/>
            <a:ext cx="335348" cy="507831"/>
          </a:xfrm>
          <a:prstGeom prst="rect">
            <a:avLst/>
          </a:prstGeom>
          <a:noFill/>
        </p:spPr>
        <p:txBody>
          <a:bodyPr wrap="none" rtlCol="0">
            <a:spAutoFit/>
          </a:bodyPr>
          <a:lstStyle/>
          <a:p>
            <a:r>
              <a:rPr lang="en-US" sz="2700" dirty="0">
                <a:latin typeface="Constantia"/>
                <a:cs typeface="Constantia"/>
              </a:rPr>
              <a:t>?</a:t>
            </a:r>
          </a:p>
        </p:txBody>
      </p:sp>
      <p:sp>
        <p:nvSpPr>
          <p:cNvPr id="3" name="Rectangle 2"/>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65463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P spid="18" grpId="0" animBg="1"/>
      <p:bldP spid="18" grpId="1" animBg="1"/>
      <p:bldP spid="21" grpId="0"/>
      <p:bldP spid="21" grpId="1"/>
      <p:bldP spid="22" grpId="0"/>
      <p:bldP spid="22" grpId="1"/>
      <p:bldP spid="23" grpId="0"/>
      <p:bldP spid="23" grpId="1"/>
      <p:bldP spid="25" grpId="0" animBg="1"/>
      <p:bldP spid="25" grpId="1" animBg="1"/>
      <p:bldP spid="28" grpId="0"/>
      <p:bldP spid="2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6200" y="634946"/>
            <a:ext cx="4776107" cy="1450757"/>
          </a:xfrm>
        </p:spPr>
        <p:txBody>
          <a:bodyPr>
            <a:normAutofit/>
          </a:bodyPr>
          <a:lstStyle/>
          <a:p>
            <a:r>
              <a:rPr lang="en-US" sz="3700"/>
              <a:t>Professor Callison-Burch (not Professor Burch)</a:t>
            </a:r>
          </a:p>
        </p:txBody>
      </p:sp>
      <p:pic>
        <p:nvPicPr>
          <p:cNvPr id="6" name="Picture 5"/>
          <p:cNvPicPr>
            <a:picLocks noChangeAspect="1"/>
          </p:cNvPicPr>
          <p:nvPr/>
        </p:nvPicPr>
        <p:blipFill rotWithShape="1">
          <a:blip r:embed="rId3"/>
          <a:srcRect l="22888" r="705" b="-2"/>
          <a:stretch/>
        </p:blipFill>
        <p:spPr>
          <a:xfrm>
            <a:off x="20" y="-12128"/>
            <a:ext cx="3490702"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886200" y="2198914"/>
            <a:ext cx="4776107" cy="3670180"/>
          </a:xfrm>
        </p:spPr>
        <p:txBody>
          <a:bodyPr>
            <a:normAutofit/>
          </a:bodyPr>
          <a:lstStyle/>
          <a:p>
            <a:pPr marL="0" indent="0">
              <a:buNone/>
            </a:pPr>
            <a:r>
              <a:rPr lang="en-US"/>
              <a:t>Bachelors from Stanford</a:t>
            </a:r>
          </a:p>
          <a:p>
            <a:pPr marL="0" indent="0">
              <a:buNone/>
            </a:pPr>
            <a:r>
              <a:rPr lang="en-US"/>
              <a:t>PhD from University of Edinburgh</a:t>
            </a:r>
          </a:p>
          <a:p>
            <a:pPr marL="0" indent="0">
              <a:buNone/>
            </a:pPr>
            <a:r>
              <a:rPr lang="en-US"/>
              <a:t>6 years at Johns Hopkins University</a:t>
            </a:r>
          </a:p>
          <a:p>
            <a:pPr marL="0" indent="0">
              <a:buNone/>
            </a:pPr>
            <a:r>
              <a:rPr lang="en-US"/>
              <a:t>Joined Penn faculty in 2013</a:t>
            </a:r>
          </a:p>
          <a:p>
            <a:pPr marL="0" indent="0">
              <a:buNone/>
            </a:pPr>
            <a:endParaRPr lang="en-US"/>
          </a:p>
          <a:p>
            <a:pPr marL="0" indent="0">
              <a:buNone/>
            </a:pPr>
            <a:r>
              <a:rPr lang="en-US"/>
              <a:t>I have been working in the field of NLP since 2000.  In 2017, I was the general chair of the 55</a:t>
            </a:r>
            <a:r>
              <a:rPr lang="en-US" baseline="30000"/>
              <a:t>th</a:t>
            </a:r>
            <a:r>
              <a:rPr lang="en-US"/>
              <a:t> meeting of the ACL.</a:t>
            </a:r>
          </a:p>
          <a:p>
            <a:endParaRPr lang="en-US" dirty="0"/>
          </a:p>
        </p:txBody>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a:solidFill>
                  <a:schemeClr val="tx1">
                    <a:lumMod val="75000"/>
                    <a:lumOff val="25000"/>
                  </a:schemeClr>
                </a:solidFill>
              </a:rPr>
              <a:pPr>
                <a:spcAft>
                  <a:spcPts val="600"/>
                </a:spcAft>
              </a:pPr>
              <a:t>2</a:t>
            </a:fld>
            <a:endParaRPr lang="en-US">
              <a:solidFill>
                <a:schemeClr val="tx1">
                  <a:lumMod val="75000"/>
                  <a:lumOff val="25000"/>
                </a:schemeClr>
              </a:solidFill>
            </a:endParaRPr>
          </a:p>
        </p:txBody>
      </p:sp>
    </p:spTree>
    <p:extLst>
      <p:ext uri="{BB962C8B-B14F-4D97-AF65-F5344CB8AC3E}">
        <p14:creationId xmlns:p14="http://schemas.microsoft.com/office/powerpoint/2010/main" val="3857414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ser_ol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6114" y="3685118"/>
            <a:ext cx="3594100" cy="2224919"/>
          </a:xfrm>
          <a:prstGeom prst="rect">
            <a:avLst/>
          </a:prstGeom>
        </p:spPr>
      </p:pic>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450557" y="4227345"/>
            <a:ext cx="683995" cy="1064079"/>
          </a:xfrm>
          <a:prstGeom prst="rect">
            <a:avLst/>
          </a:prstGeom>
        </p:spPr>
      </p:pic>
      <p:pic>
        <p:nvPicPr>
          <p:cNvPr id="12" name="Picture 11"/>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288294" y="2120051"/>
            <a:ext cx="720643" cy="1123001"/>
          </a:xfrm>
          <a:prstGeom prst="rect">
            <a:avLst/>
          </a:prstGeom>
        </p:spPr>
      </p:pic>
      <p:pic>
        <p:nvPicPr>
          <p:cNvPr id="4" name="Picture 3" descr="user_young.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05801" y="1924728"/>
            <a:ext cx="3073724" cy="1961472"/>
          </a:xfrm>
          <a:prstGeom prst="rect">
            <a:avLst/>
          </a:prstGeom>
        </p:spPr>
      </p:pic>
      <p:sp>
        <p:nvSpPr>
          <p:cNvPr id="5" name="Right Arrow 4"/>
          <p:cNvSpPr/>
          <p:nvPr/>
        </p:nvSpPr>
        <p:spPr>
          <a:xfrm>
            <a:off x="4218216" y="2499180"/>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Autofit/>
          </a:bodyPr>
          <a:lstStyle/>
          <a:p>
            <a:r>
              <a:rPr lang="en-US" dirty="0"/>
              <a:t>Lexical Markers for Age</a:t>
            </a:r>
          </a:p>
        </p:txBody>
      </p:sp>
      <p:sp>
        <p:nvSpPr>
          <p:cNvPr id="13" name="Rectangle 12">
            <a:extLst>
              <a:ext uri="{FF2B5EF4-FFF2-40B4-BE49-F238E27FC236}">
                <a16:creationId xmlns:a16="http://schemas.microsoft.com/office/drawing/2014/main" id="{F9AE011F-7578-2B43-8C2E-A16F40D39EAC}"/>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706631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Political Preferences</a:t>
            </a:r>
          </a:p>
        </p:txBody>
      </p:sp>
      <p:sp>
        <p:nvSpPr>
          <p:cNvPr id="5" name="Right Arrow 4"/>
          <p:cNvSpPr/>
          <p:nvPr/>
        </p:nvSpPr>
        <p:spPr>
          <a:xfrm>
            <a:off x="4218216" y="27078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Right Arrow 13"/>
          <p:cNvSpPr/>
          <p:nvPr/>
        </p:nvSpPr>
        <p:spPr>
          <a:xfrm rot="10800000">
            <a:off x="5169344" y="4727123"/>
            <a:ext cx="290285" cy="20864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6" name="Picture 5" descr="user_rep.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7731" y="3762583"/>
            <a:ext cx="3653627" cy="2083954"/>
          </a:xfrm>
          <a:prstGeom prst="rect">
            <a:avLst/>
          </a:prstGeom>
        </p:spPr>
      </p:pic>
      <p:pic>
        <p:nvPicPr>
          <p:cNvPr id="8" name="Picture 7" descr="user_de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61114" y="2083764"/>
            <a:ext cx="3439886" cy="2207688"/>
          </a:xfrm>
          <a:prstGeom prst="rect">
            <a:avLst/>
          </a:prstGeom>
        </p:spPr>
      </p:pic>
      <p:pic>
        <p:nvPicPr>
          <p:cNvPr id="13" name="Picture 12" descr="http://upload.wikimedia.org/wikipedia/en/e/e3/DemocraticLogo.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247571" y="2365387"/>
            <a:ext cx="773486" cy="75543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4" descr="http://wpcontent.answcdn.com/wikipedia/en/thumb/9/9b/Republicanlogo.svg/220px-Republicanlogo.svg.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03926" y="4573201"/>
            <a:ext cx="664433" cy="57685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F5BF7C3-B953-4448-8A5F-E9F6D7220AA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58360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Lexical Markers for Gender</a:t>
            </a:r>
          </a:p>
        </p:txBody>
      </p:sp>
      <p:pic>
        <p:nvPicPr>
          <p:cNvPr id="11" name="Picture 10" descr="femaleClue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12226" y="3276600"/>
            <a:ext cx="4126974" cy="1912742"/>
          </a:xfrm>
          <a:prstGeom prst="rect">
            <a:avLst/>
          </a:prstGeom>
        </p:spPr>
      </p:pic>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562746" y="2316382"/>
            <a:ext cx="425934" cy="850392"/>
          </a:xfrm>
          <a:prstGeom prst="rect">
            <a:avLst/>
          </a:prstGeom>
        </p:spPr>
      </p:pic>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647551" y="4338782"/>
            <a:ext cx="332570" cy="850561"/>
          </a:xfrm>
          <a:prstGeom prst="rect">
            <a:avLst/>
          </a:prstGeom>
        </p:spPr>
      </p:pic>
      <p:pic>
        <p:nvPicPr>
          <p:cNvPr id="14" name="Picture 13" descr="maleClu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37116" y="2454928"/>
            <a:ext cx="3615879" cy="1866122"/>
          </a:xfrm>
          <a:prstGeom prst="rect">
            <a:avLst/>
          </a:prstGeom>
        </p:spPr>
      </p:pic>
      <p:sp>
        <p:nvSpPr>
          <p:cNvPr id="9" name="Rectangle 8">
            <a:extLst>
              <a:ext uri="{FF2B5EF4-FFF2-40B4-BE49-F238E27FC236}">
                <a16:creationId xmlns:a16="http://schemas.microsoft.com/office/drawing/2014/main" id="{2610988A-BD36-654E-96A2-53B4D0215D3D}"/>
              </a:ext>
            </a:extLst>
          </p:cNvPr>
          <p:cNvSpPr/>
          <p:nvPr/>
        </p:nvSpPr>
        <p:spPr>
          <a:xfrm>
            <a:off x="7050389" y="6584718"/>
            <a:ext cx="2048959" cy="276999"/>
          </a:xfrm>
          <a:prstGeom prst="rect">
            <a:avLst/>
          </a:prstGeom>
        </p:spPr>
        <p:txBody>
          <a:bodyPr wrap="none">
            <a:spAutoFit/>
          </a:bodyPr>
          <a:lstStyle/>
          <a:p>
            <a:pPr algn="ctr"/>
            <a:r>
              <a:rPr lang="en-US" sz="1200" dirty="0">
                <a:solidFill>
                  <a:srgbClr val="000000"/>
                </a:solidFill>
                <a:latin typeface="helvetica neue" charset="0"/>
              </a:rPr>
              <a:t>Slide from </a:t>
            </a:r>
            <a:r>
              <a:rPr lang="en-US" sz="1200" dirty="0" err="1">
                <a:solidFill>
                  <a:srgbClr val="000000"/>
                </a:solidFill>
                <a:latin typeface="helvetica neue" charset="0"/>
              </a:rPr>
              <a:t>Svitlana</a:t>
            </a:r>
            <a:r>
              <a:rPr lang="en-US" sz="1200" dirty="0">
                <a:solidFill>
                  <a:srgbClr val="000000"/>
                </a:solidFill>
                <a:latin typeface="helvetica neue" charset="0"/>
              </a:rPr>
              <a:t> </a:t>
            </a:r>
            <a:r>
              <a:rPr lang="en-US" sz="1200" dirty="0" err="1">
                <a:solidFill>
                  <a:srgbClr val="000000"/>
                </a:solidFill>
                <a:latin typeface="helvetica neue" charset="0"/>
              </a:rPr>
              <a:t>Volkova</a:t>
            </a:r>
            <a:endParaRPr lang="en-US" sz="1200" dirty="0">
              <a:solidFill>
                <a:srgbClr val="000000"/>
              </a:solidFill>
              <a:latin typeface="helvetica neue" charset="0"/>
            </a:endParaRPr>
          </a:p>
        </p:txBody>
      </p:sp>
    </p:spTree>
    <p:extLst>
      <p:ext uri="{BB962C8B-B14F-4D97-AF65-F5344CB8AC3E}">
        <p14:creationId xmlns:p14="http://schemas.microsoft.com/office/powerpoint/2010/main" val="199559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par>
                                <p:cTn id="15" presetID="9"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normAutofit/>
          </a:bodyPr>
          <a:lstStyle/>
          <a:p>
            <a:r>
              <a:rPr lang="en-US" dirty="0"/>
              <a:t>Who wrote which Federalist papers?</a:t>
            </a:r>
          </a:p>
        </p:txBody>
      </p:sp>
      <p:sp>
        <p:nvSpPr>
          <p:cNvPr id="1359875" name="Rectangle 3"/>
          <p:cNvSpPr>
            <a:spLocks noGrp="1" noChangeArrowheads="1"/>
          </p:cNvSpPr>
          <p:nvPr>
            <p:ph idx="1"/>
          </p:nvPr>
        </p:nvSpPr>
        <p:spPr>
          <a:xfrm>
            <a:off x="822959" y="1845734"/>
            <a:ext cx="6568441" cy="4023360"/>
          </a:xfrm>
        </p:spPr>
        <p:txBody>
          <a:bodyPr>
            <a:normAutofit/>
          </a:bodyPr>
          <a:lstStyle/>
          <a:p>
            <a:pPr>
              <a:lnSpc>
                <a:spcPct val="110000"/>
              </a:lnSpc>
              <a:spcAft>
                <a:spcPts val="0"/>
              </a:spcAft>
            </a:pPr>
            <a:r>
              <a:rPr lang="en-US" dirty="0"/>
              <a:t>1787-1788: anonymous essays try to convince New York to ratify U.S Constitution by Jay, Madison, Hamilton.</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3"/>
          <a:stretch>
            <a:fillRect/>
          </a:stretch>
        </p:blipFill>
        <p:spPr>
          <a:xfrm>
            <a:off x="7239000" y="1013412"/>
            <a:ext cx="1828800" cy="2965622"/>
          </a:xfrm>
          <a:prstGeom prst="rect">
            <a:avLst/>
          </a:prstGeom>
        </p:spPr>
      </p:pic>
      <p:sp>
        <p:nvSpPr>
          <p:cNvPr id="4" name="TextBox 3"/>
          <p:cNvSpPr txBox="1"/>
          <p:nvPr/>
        </p:nvSpPr>
        <p:spPr>
          <a:xfrm>
            <a:off x="1447800" y="6159785"/>
            <a:ext cx="2058356" cy="369332"/>
          </a:xfrm>
          <a:prstGeom prst="rect">
            <a:avLst/>
          </a:prstGeom>
          <a:noFill/>
        </p:spPr>
        <p:txBody>
          <a:bodyPr wrap="square" rtlCol="0">
            <a:spAutoFit/>
          </a:bodyPr>
          <a:lstStyle/>
          <a:p>
            <a:r>
              <a:rPr lang="en-US" dirty="0"/>
              <a:t>James Madison</a:t>
            </a:r>
          </a:p>
        </p:txBody>
      </p:sp>
      <p:sp>
        <p:nvSpPr>
          <p:cNvPr id="15" name="TextBox 14"/>
          <p:cNvSpPr txBox="1"/>
          <p:nvPr/>
        </p:nvSpPr>
        <p:spPr>
          <a:xfrm>
            <a:off x="5707298" y="6159785"/>
            <a:ext cx="2051726" cy="369332"/>
          </a:xfrm>
          <a:prstGeom prst="rect">
            <a:avLst/>
          </a:prstGeom>
          <a:noFill/>
        </p:spPr>
        <p:txBody>
          <a:bodyPr wrap="none" rtlCol="0">
            <a:spAutoFit/>
          </a:bodyPr>
          <a:lstStyle/>
          <a:p>
            <a:r>
              <a:rPr lang="en-US" dirty="0"/>
              <a:t>Alexander Hamilton</a:t>
            </a:r>
          </a:p>
        </p:txBody>
      </p:sp>
      <p:pic>
        <p:nvPicPr>
          <p:cNvPr id="5" name="Picture 4"/>
          <p:cNvPicPr>
            <a:picLocks noChangeAspect="1"/>
          </p:cNvPicPr>
          <p:nvPr/>
        </p:nvPicPr>
        <p:blipFill>
          <a:blip r:embed="rId4"/>
          <a:stretch>
            <a:fillRect/>
          </a:stretch>
        </p:blipFill>
        <p:spPr>
          <a:xfrm>
            <a:off x="228600" y="4078173"/>
            <a:ext cx="4173658" cy="2081612"/>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942132" y="4078173"/>
            <a:ext cx="3582058" cy="2013628"/>
          </a:xfrm>
          <a:prstGeom prst="rect">
            <a:avLst/>
          </a:prstGeom>
        </p:spPr>
      </p:pic>
    </p:spTree>
    <p:extLst>
      <p:ext uri="{BB962C8B-B14F-4D97-AF65-F5344CB8AC3E}">
        <p14:creationId xmlns:p14="http://schemas.microsoft.com/office/powerpoint/2010/main" val="2011574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erson in a suit standing in front of a building&#10;&#10;Description automatically generated">
            <a:extLst>
              <a:ext uri="{FF2B5EF4-FFF2-40B4-BE49-F238E27FC236}">
                <a16:creationId xmlns:a16="http://schemas.microsoft.com/office/drawing/2014/main" id="{180DC5F8-9D65-5448-B109-7AE91895D5CC}"/>
              </a:ext>
            </a:extLst>
          </p:cNvPr>
          <p:cNvPicPr>
            <a:picLocks noChangeAspect="1"/>
          </p:cNvPicPr>
          <p:nvPr/>
        </p:nvPicPr>
        <p:blipFill rotWithShape="1">
          <a:blip r:embed="rId3"/>
          <a:srcRect l="25265" r="12140"/>
          <a:stretch/>
        </p:blipFill>
        <p:spPr>
          <a:xfrm>
            <a:off x="20" y="10"/>
            <a:ext cx="3434209" cy="6857990"/>
          </a:xfrm>
          <a:prstGeom prst="rect">
            <a:avLst/>
          </a:prstGeom>
        </p:spPr>
      </p:pic>
      <p:sp>
        <p:nvSpPr>
          <p:cNvPr id="43" name="Rectangle 42">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79799" y="0"/>
            <a:ext cx="566420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4229"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0CD1BB4-3487-0540-90C7-32DCD091A8F4}"/>
              </a:ext>
            </a:extLst>
          </p:cNvPr>
          <p:cNvSpPr>
            <a:spLocks noGrp="1"/>
          </p:cNvSpPr>
          <p:nvPr>
            <p:ph idx="1"/>
          </p:nvPr>
        </p:nvSpPr>
        <p:spPr>
          <a:xfrm>
            <a:off x="3843154" y="2236304"/>
            <a:ext cx="4754880" cy="3652667"/>
          </a:xfrm>
        </p:spPr>
        <p:txBody>
          <a:bodyPr>
            <a:normAutofit/>
          </a:bodyPr>
          <a:lstStyle/>
          <a:p>
            <a:pPr marL="0" indent="0">
              <a:buNone/>
            </a:pPr>
            <a:r>
              <a:rPr lang="en-US" sz="1600" dirty="0">
                <a:solidFill>
                  <a:srgbClr val="FFFFFF"/>
                </a:solidFill>
              </a:rPr>
              <a:t>When a man unprincipled in private life, desperate in his fortune, bold in his temper… despotic in his ordinary demeanor — known to have scoffed in private at the principles of liberty — when such a man is seen to mount the hobby horse of popularity — to join in the cry of danger to liberty — to take every opportunity of embarrassing the government &amp; bringing it under suspicion — to flatter and fall in with all the nonsense of the zealots of the day — It may justly be suspected that his goal is to throw things into confusion that he may ‘ride the storm and direct the whirlwind.’ </a:t>
            </a:r>
          </a:p>
          <a:p>
            <a:pPr marL="0" indent="0">
              <a:buNone/>
            </a:pPr>
            <a:r>
              <a:rPr lang="en-US" sz="1600" i="1" dirty="0">
                <a:solidFill>
                  <a:srgbClr val="FFFFFF"/>
                </a:solidFill>
              </a:rPr>
              <a:t>–Alexander Hamilton, 1792</a:t>
            </a:r>
          </a:p>
          <a:p>
            <a:pPr marL="0" indent="0">
              <a:buNone/>
            </a:pPr>
            <a:endParaRPr lang="en-US" sz="1600" dirty="0">
              <a:solidFill>
                <a:srgbClr val="FFFFFF"/>
              </a:solidFill>
            </a:endParaRPr>
          </a:p>
        </p:txBody>
      </p:sp>
      <p:sp>
        <p:nvSpPr>
          <p:cNvPr id="4" name="Slide Number Placeholder 3">
            <a:extLst>
              <a:ext uri="{FF2B5EF4-FFF2-40B4-BE49-F238E27FC236}">
                <a16:creationId xmlns:a16="http://schemas.microsoft.com/office/drawing/2014/main" id="{22FDE692-A957-3E4B-9611-A18BA91478D8}"/>
              </a:ext>
            </a:extLst>
          </p:cNvPr>
          <p:cNvSpPr>
            <a:spLocks noGrp="1"/>
          </p:cNvSpPr>
          <p:nvPr>
            <p:ph type="sldNum" sz="quarter" idx="12"/>
          </p:nvPr>
        </p:nvSpPr>
        <p:spPr>
          <a:xfrm>
            <a:off x="396501" y="6459785"/>
            <a:ext cx="984018" cy="365125"/>
          </a:xfrm>
        </p:spPr>
        <p:txBody>
          <a:bodyPr>
            <a:normAutofit/>
          </a:bodyPr>
          <a:lstStyle/>
          <a:p>
            <a:pPr algn="l">
              <a:spcAft>
                <a:spcPts val="600"/>
              </a:spcAft>
            </a:pPr>
            <a:fld id="{10F35DC5-7E65-8247-99AB-4E984F8A921E}" type="slidenum">
              <a:rPr lang="en-US"/>
              <a:pPr algn="l">
                <a:spcAft>
                  <a:spcPts val="600"/>
                </a:spcAft>
              </a:pPr>
              <a:t>24</a:t>
            </a:fld>
            <a:endParaRPr lang="en-US"/>
          </a:p>
        </p:txBody>
      </p:sp>
    </p:spTree>
    <p:extLst>
      <p:ext uri="{BB962C8B-B14F-4D97-AF65-F5344CB8AC3E}">
        <p14:creationId xmlns:p14="http://schemas.microsoft.com/office/powerpoint/2010/main" val="1918806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8" name="Rectangle 7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3559" name="Rectangle 7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554" name="Rectangle 2"/>
          <p:cNvSpPr>
            <a:spLocks noGrp="1" noChangeArrowheads="1"/>
          </p:cNvSpPr>
          <p:nvPr>
            <p:ph type="title"/>
          </p:nvPr>
        </p:nvSpPr>
        <p:spPr>
          <a:xfrm>
            <a:off x="369277" y="516835"/>
            <a:ext cx="2313633" cy="5772840"/>
          </a:xfrm>
        </p:spPr>
        <p:txBody>
          <a:bodyPr anchor="ctr">
            <a:normAutofit/>
          </a:bodyPr>
          <a:lstStyle/>
          <a:p>
            <a:r>
              <a:rPr lang="en-US" sz="3100">
                <a:solidFill>
                  <a:srgbClr val="FFFFFF"/>
                </a:solidFill>
              </a:rPr>
              <a:t>Text Classification</a:t>
            </a:r>
          </a:p>
        </p:txBody>
      </p:sp>
      <p:sp>
        <p:nvSpPr>
          <p:cNvPr id="78" name="Rectangle 7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3557" name="Rectangle 3">
            <a:extLst>
              <a:ext uri="{FF2B5EF4-FFF2-40B4-BE49-F238E27FC236}">
                <a16:creationId xmlns:a16="http://schemas.microsoft.com/office/drawing/2014/main" id="{954F9709-2687-46B8-8E7D-2540ECA4F541}"/>
              </a:ext>
            </a:extLst>
          </p:cNvPr>
          <p:cNvGraphicFramePr>
            <a:graphicFrameLocks noGrp="1"/>
          </p:cNvGraphicFramePr>
          <p:nvPr>
            <p:ph idx="1"/>
            <p:extLst>
              <p:ext uri="{D42A27DB-BD31-4B8C-83A1-F6EECF244321}">
                <p14:modId xmlns:p14="http://schemas.microsoft.com/office/powerpoint/2010/main" val="917715373"/>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72788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dirty="0">
                <a:solidFill>
                  <a:srgbClr val="FFFFFF"/>
                </a:solidFill>
              </a:rPr>
              <a:t>What is sentiment analysis?</a:t>
            </a:r>
          </a:p>
        </p:txBody>
      </p:sp>
    </p:spTree>
    <p:extLst>
      <p:ext uri="{BB962C8B-B14F-4D97-AF65-F5344CB8AC3E}">
        <p14:creationId xmlns:p14="http://schemas.microsoft.com/office/powerpoint/2010/main" val="851729722"/>
      </p:ext>
    </p:extLst>
  </p:cSld>
  <p:clrMapOvr>
    <a:overrideClrMapping bg1="dk1" tx1="lt1" bg2="dk2" tx2="lt2" accent1="accent1" accent2="accent2" accent3="accent3" accent4="accent4" accent5="accent5" accent6="accent6" hlink="hlink" folHlink="folHlink"/>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a:t>
            </a:r>
            <a:r>
              <a:rPr lang="en-US"/>
              <a:t>Jason Momoa and Alfre </a:t>
            </a:r>
            <a:r>
              <a:rPr lang="en-US" dirty="0"/>
              <a:t>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4105259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958DBC-F4DA-42A8-8C52-860179790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58509" y="634946"/>
            <a:ext cx="4803797" cy="1450757"/>
          </a:xfrm>
        </p:spPr>
        <p:txBody>
          <a:bodyPr>
            <a:normAutofit/>
          </a:bodyPr>
          <a:lstStyle/>
          <a:p>
            <a:r>
              <a:rPr lang="en-US" sz="4400"/>
              <a:t>Positive or negative movie review?</a:t>
            </a:r>
          </a:p>
        </p:txBody>
      </p:sp>
      <p:pic>
        <p:nvPicPr>
          <p:cNvPr id="6" name="Picture 5" descr="Thumbs-up-icon.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09424" y="581098"/>
            <a:ext cx="2747372" cy="2476136"/>
          </a:xfrm>
          <a:prstGeom prst="rect">
            <a:avLst/>
          </a:prstGeom>
        </p:spPr>
      </p:pic>
      <p:cxnSp>
        <p:nvCxnSpPr>
          <p:cNvPr id="14" name="Straight Connector 13">
            <a:extLst>
              <a:ext uri="{FF2B5EF4-FFF2-40B4-BE49-F238E27FC236}">
                <a16:creationId xmlns:a16="http://schemas.microsoft.com/office/drawing/2014/main" id="{79FCC9A9-2031-4283-9B27-34B62BB7F3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85935" y="2086188"/>
            <a:ext cx="43891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424" y="3218101"/>
            <a:ext cx="2747372" cy="2476136"/>
          </a:xfrm>
          <a:prstGeom prst="rect">
            <a:avLst/>
          </a:prstGeom>
        </p:spPr>
      </p:pic>
      <p:sp>
        <p:nvSpPr>
          <p:cNvPr id="3" name="Content Placeholder 2"/>
          <p:cNvSpPr>
            <a:spLocks noGrp="1"/>
          </p:cNvSpPr>
          <p:nvPr>
            <p:ph idx="1"/>
          </p:nvPr>
        </p:nvSpPr>
        <p:spPr>
          <a:xfrm>
            <a:off x="3858509" y="2198914"/>
            <a:ext cx="4803797" cy="3670180"/>
          </a:xfrm>
        </p:spPr>
        <p:txBody>
          <a:bodyPr>
            <a:normAutofit/>
          </a:bodyPr>
          <a:lstStyle/>
          <a:p>
            <a:endParaRPr lang="en-US" dirty="0"/>
          </a:p>
          <a:p>
            <a:r>
              <a:rPr lang="en-US" dirty="0"/>
              <a:t>Unbelievably disappointing </a:t>
            </a:r>
          </a:p>
          <a:p>
            <a:r>
              <a:rPr lang="en-US" dirty="0"/>
              <a:t>Full of zany characters and richly applied satire, and some great plot twists</a:t>
            </a:r>
          </a:p>
          <a:p>
            <a:r>
              <a:rPr lang="en-US" dirty="0"/>
              <a:t>This is the greatest screwball comedy ever filmed</a:t>
            </a:r>
          </a:p>
          <a:p>
            <a:r>
              <a:rPr lang="en-US" dirty="0"/>
              <a:t>It was pathetic. The worst part about it was the boxing scenes.</a:t>
            </a:r>
          </a:p>
          <a:p>
            <a:endParaRPr lang="en-US" dirty="0"/>
          </a:p>
          <a:p>
            <a:endParaRPr lang="en-US" dirty="0"/>
          </a:p>
          <a:p>
            <a:endParaRPr lang="en-US" dirty="0"/>
          </a:p>
          <a:p>
            <a:endParaRPr lang="en-US" dirty="0"/>
          </a:p>
          <a:p>
            <a:endParaRPr lang="en-US" dirty="0"/>
          </a:p>
        </p:txBody>
      </p:sp>
      <p:sp>
        <p:nvSpPr>
          <p:cNvPr id="16" name="Rectangle 15">
            <a:extLst>
              <a:ext uri="{FF2B5EF4-FFF2-40B4-BE49-F238E27FC236}">
                <a16:creationId xmlns:a16="http://schemas.microsoft.com/office/drawing/2014/main" id="{51DDD252-D7C8-4CE5-9C61-D60D722BC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2FBD75F5-C49C-4F6A-8D43-7A5939C2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a:normAutofit/>
          </a:bodyPr>
          <a:lstStyle/>
          <a:p>
            <a:pPr>
              <a:spcAft>
                <a:spcPts val="600"/>
              </a:spcAft>
            </a:pPr>
            <a:fld id="{10F35DC5-7E65-8247-99AB-4E984F8A921E}" type="slidenum">
              <a:rPr lang="en-US" smtClean="0"/>
              <a:pPr>
                <a:spcAft>
                  <a:spcPts val="600"/>
                </a:spcAft>
              </a:pPr>
              <a:t>28</a:t>
            </a:fld>
            <a:endParaRPr lang="en-US"/>
          </a:p>
        </p:txBody>
      </p:sp>
    </p:spTree>
    <p:extLst>
      <p:ext uri="{BB962C8B-B14F-4D97-AF65-F5344CB8AC3E}">
        <p14:creationId xmlns:p14="http://schemas.microsoft.com/office/powerpoint/2010/main" val="4244084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Product Search</a:t>
            </a:r>
          </a:p>
        </p:txBody>
      </p:sp>
      <p:sp>
        <p:nvSpPr>
          <p:cNvPr id="4" name="Slide Number Placeholder 3"/>
          <p:cNvSpPr>
            <a:spLocks noGrp="1"/>
          </p:cNvSpPr>
          <p:nvPr>
            <p:ph type="sldNum" sz="quarter" idx="12"/>
          </p:nvPr>
        </p:nvSpPr>
        <p:spPr/>
        <p:txBody>
          <a:bodyPr/>
          <a:lstStyle/>
          <a:p>
            <a:fld id="{10F35DC5-7E65-8247-99AB-4E984F8A921E}" type="slidenum">
              <a:rPr lang="en-US" smtClean="0"/>
              <a:pPr/>
              <a:t>29</a:t>
            </a:fld>
            <a:endParaRPr lang="en-US"/>
          </a:p>
        </p:txBody>
      </p:sp>
      <p:pic>
        <p:nvPicPr>
          <p:cNvPr id="5" name="Picture 4"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4800" y="1905000"/>
            <a:ext cx="8556498" cy="4419600"/>
          </a:xfrm>
          <a:prstGeom prst="rect">
            <a:avLst/>
          </a:prstGeom>
        </p:spPr>
      </p:pic>
    </p:spTree>
    <p:extLst>
      <p:ext uri="{BB962C8B-B14F-4D97-AF65-F5344CB8AC3E}">
        <p14:creationId xmlns:p14="http://schemas.microsoft.com/office/powerpoint/2010/main" val="1293424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7836DD-F917-7541-8B44-A37AA09A21CA}"/>
              </a:ext>
            </a:extLst>
          </p:cNvPr>
          <p:cNvSpPr>
            <a:spLocks noGrp="1"/>
          </p:cNvSpPr>
          <p:nvPr>
            <p:ph type="title"/>
          </p:nvPr>
        </p:nvSpPr>
        <p:spPr/>
        <p:txBody>
          <a:bodyPr/>
          <a:lstStyle/>
          <a:p>
            <a:r>
              <a:rPr lang="en-US" dirty="0"/>
              <a:t>Course Staff</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a:t>
            </a:fld>
            <a:endParaRPr lang="en-US"/>
          </a:p>
        </p:txBody>
      </p:sp>
      <p:pic>
        <p:nvPicPr>
          <p:cNvPr id="7" name="Picture 6" descr="A close up of a person&#10;&#10;Description automatically generated">
            <a:extLst>
              <a:ext uri="{FF2B5EF4-FFF2-40B4-BE49-F238E27FC236}">
                <a16:creationId xmlns:a16="http://schemas.microsoft.com/office/drawing/2014/main" id="{D69FA1F8-BF3B-EB40-AC62-2200FEFB5C18}"/>
              </a:ext>
            </a:extLst>
          </p:cNvPr>
          <p:cNvPicPr>
            <a:picLocks noChangeAspect="1"/>
          </p:cNvPicPr>
          <p:nvPr/>
        </p:nvPicPr>
        <p:blipFill>
          <a:blip r:embed="rId3"/>
          <a:stretch>
            <a:fillRect/>
          </a:stretch>
        </p:blipFill>
        <p:spPr>
          <a:xfrm>
            <a:off x="214630" y="1923381"/>
            <a:ext cx="7556500" cy="4368800"/>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282E493B-1850-7F47-9693-465860CE7195}"/>
              </a:ext>
            </a:extLst>
          </p:cNvPr>
          <p:cNvPicPr>
            <a:picLocks noChangeAspect="1"/>
          </p:cNvPicPr>
          <p:nvPr/>
        </p:nvPicPr>
        <p:blipFill>
          <a:blip r:embed="rId4"/>
          <a:stretch>
            <a:fillRect/>
          </a:stretch>
        </p:blipFill>
        <p:spPr>
          <a:xfrm>
            <a:off x="6989445" y="2849740"/>
            <a:ext cx="2159000" cy="2209800"/>
          </a:xfrm>
          <a:prstGeom prst="rect">
            <a:avLst/>
          </a:prstGeom>
        </p:spPr>
      </p:pic>
    </p:spTree>
    <p:extLst>
      <p:ext uri="{BB962C8B-B14F-4D97-AF65-F5344CB8AC3E}">
        <p14:creationId xmlns:p14="http://schemas.microsoft.com/office/powerpoint/2010/main" val="1427756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2103875"/>
          </a:xfrm>
        </p:spPr>
        <p:txBody>
          <a:bodyPr vert="horz" lIns="91440" tIns="45720" rIns="91440" bIns="45720" rtlCol="0" anchor="b">
            <a:normAutofit/>
          </a:bodyPr>
          <a:lstStyle/>
          <a:p>
            <a:r>
              <a:rPr lang="en-US" sz="2400" dirty="0">
                <a:solidFill>
                  <a:srgbClr val="FFFFFF"/>
                </a:solidFill>
              </a:rPr>
              <a:t>Twitter sentiment versus Gallup Poll of Consumer Confidence</a:t>
            </a:r>
          </a:p>
        </p:txBody>
      </p:sp>
      <p:sp>
        <p:nvSpPr>
          <p:cNvPr id="3" name="TextBox 2"/>
          <p:cNvSpPr txBox="1"/>
          <p:nvPr/>
        </p:nvSpPr>
        <p:spPr>
          <a:xfrm>
            <a:off x="369278" y="2653800"/>
            <a:ext cx="2313633" cy="3335519"/>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r>
              <a:rPr lang="en-US" sz="1300">
                <a:solidFill>
                  <a:srgbClr val="FFFFFF"/>
                </a:solidFill>
              </a:rPr>
              <a:t>Brendan O'Connor, Ramnath Balasubramanyan, Bryan R. Routledge, and Noah A. Smith. 2010. </a:t>
            </a:r>
            <a:r>
              <a:rPr lang="en-US" sz="1300">
                <a:solidFill>
                  <a:srgbClr val="FFFFFF"/>
                </a:solidFill>
                <a:hlinkClick r:id="rId3"/>
              </a:rPr>
              <a:t>From Tweets to Polls: Linking Text Sentiment to Public Opinion Time Series</a:t>
            </a:r>
            <a:r>
              <a:rPr lang="en-US" sz="1300">
                <a:solidFill>
                  <a:srgbClr val="FFFFFF"/>
                </a:solidFill>
              </a:rPr>
              <a:t>. In ICWSM-2010</a:t>
            </a: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twoplot_consconf2_k=15.png"/>
          <p:cNvPicPr>
            <a:picLocks noGrp="1" noChangeAspect="1"/>
          </p:cNvPicPr>
          <p:nvPr>
            <p:ph idx="1"/>
          </p:nvPr>
        </p:nvPicPr>
        <p:blipFill rotWithShape="1">
          <a:blip r:embed="rId4" cstate="hqprint">
            <a:extLst>
              <a:ext uri="{28A0092B-C50C-407E-A947-70E740481C1C}">
                <a14:useLocalDpi xmlns:a14="http://schemas.microsoft.com/office/drawing/2010/main"/>
              </a:ext>
            </a:extLst>
          </a:blip>
          <a:srcRect l="13712" t="10286" r="14660" b="-8820"/>
          <a:stretch/>
        </p:blipFill>
        <p:spPr>
          <a:xfrm>
            <a:off x="3211278" y="1737360"/>
            <a:ext cx="5790566" cy="4480560"/>
          </a:xfrm>
          <a:prstGeom prst="rect">
            <a:avLst/>
          </a:prstGeom>
        </p:spPr>
      </p:pic>
      <p:pic>
        <p:nvPicPr>
          <p:cNvPr id="14" name="Picture 13">
            <a:extLst>
              <a:ext uri="{FF2B5EF4-FFF2-40B4-BE49-F238E27FC236}">
                <a16:creationId xmlns:a16="http://schemas.microsoft.com/office/drawing/2014/main" id="{BA9A48AB-66FD-8849-94B8-245CFA739D10}"/>
              </a:ext>
            </a:extLst>
          </p:cNvPr>
          <p:cNvPicPr>
            <a:picLocks noChangeAspect="1"/>
          </p:cNvPicPr>
          <p:nvPr/>
        </p:nvPicPr>
        <p:blipFill>
          <a:blip r:embed="rId5"/>
          <a:stretch>
            <a:fillRect/>
          </a:stretch>
        </p:blipFill>
        <p:spPr>
          <a:xfrm>
            <a:off x="3733800" y="1981200"/>
            <a:ext cx="1447800" cy="1023871"/>
          </a:xfrm>
          <a:prstGeom prst="rect">
            <a:avLst/>
          </a:prstGeom>
        </p:spPr>
      </p:pic>
      <p:pic>
        <p:nvPicPr>
          <p:cNvPr id="15" name="Picture 14">
            <a:extLst>
              <a:ext uri="{FF2B5EF4-FFF2-40B4-BE49-F238E27FC236}">
                <a16:creationId xmlns:a16="http://schemas.microsoft.com/office/drawing/2014/main" id="{BD58E0A4-A90A-7645-B299-D96394ECA5A9}"/>
              </a:ext>
            </a:extLst>
          </p:cNvPr>
          <p:cNvPicPr>
            <a:picLocks noChangeAspect="1"/>
          </p:cNvPicPr>
          <p:nvPr/>
        </p:nvPicPr>
        <p:blipFill>
          <a:blip r:embed="rId6"/>
          <a:stretch>
            <a:fillRect/>
          </a:stretch>
        </p:blipFill>
        <p:spPr>
          <a:xfrm>
            <a:off x="5181600" y="2368550"/>
            <a:ext cx="1078124" cy="1060450"/>
          </a:xfrm>
          <a:prstGeom prst="rect">
            <a:avLst/>
          </a:prstGeom>
        </p:spPr>
      </p:pic>
    </p:spTree>
    <p:extLst>
      <p:ext uri="{BB962C8B-B14F-4D97-AF65-F5344CB8AC3E}">
        <p14:creationId xmlns:p14="http://schemas.microsoft.com/office/powerpoint/2010/main" val="952204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990600"/>
            <a:ext cx="7467600" cy="742950"/>
          </a:xfrm>
        </p:spPr>
        <p:txBody>
          <a:bodyPr/>
          <a:lstStyle/>
          <a:p>
            <a:r>
              <a:rPr lang="en-US" dirty="0"/>
              <a:t>Target Sentiment on Twitter</a:t>
            </a:r>
          </a:p>
        </p:txBody>
      </p:sp>
      <p:sp>
        <p:nvSpPr>
          <p:cNvPr id="4" name="Slide Number Placeholder 3"/>
          <p:cNvSpPr>
            <a:spLocks noGrp="1"/>
          </p:cNvSpPr>
          <p:nvPr>
            <p:ph type="sldNum" sz="quarter" idx="12"/>
          </p:nvPr>
        </p:nvSpPr>
        <p:spPr/>
        <p:txBody>
          <a:bodyPr/>
          <a:lstStyle/>
          <a:p>
            <a:fld id="{10F35DC5-7E65-8247-99AB-4E984F8A921E}" type="slidenum">
              <a:rPr lang="en-US" smtClean="0"/>
              <a:pPr/>
              <a:t>31</a:t>
            </a:fld>
            <a:endParaRPr lang="en-US"/>
          </a:p>
        </p:txBody>
      </p:sp>
      <p:pic>
        <p:nvPicPr>
          <p:cNvPr id="6" name="Picture 5" descr="twittersentiment1.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7800" y="1869169"/>
            <a:ext cx="5607698" cy="2544233"/>
          </a:xfrm>
          <a:prstGeom prst="rect">
            <a:avLst/>
          </a:prstGeom>
        </p:spPr>
      </p:pic>
      <p:pic>
        <p:nvPicPr>
          <p:cNvPr id="8" name="Picture 7" descr="twittersent3.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8600" y="4549021"/>
            <a:ext cx="9057190" cy="1505986"/>
          </a:xfrm>
          <a:prstGeom prst="rect">
            <a:avLst/>
          </a:prstGeom>
        </p:spPr>
      </p:pic>
    </p:spTree>
    <p:extLst>
      <p:ext uri="{BB962C8B-B14F-4D97-AF65-F5344CB8AC3E}">
        <p14:creationId xmlns:p14="http://schemas.microsoft.com/office/powerpoint/2010/main" val="4158928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Sentiment analysis has many other names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32</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68A45104-46EB-4D0B-9A84-41A9BE5DB6A7}"/>
              </a:ext>
            </a:extLst>
          </p:cNvPr>
          <p:cNvGraphicFramePr>
            <a:graphicFrameLocks noGrp="1"/>
          </p:cNvGraphicFramePr>
          <p:nvPr>
            <p:ph idx="1"/>
            <p:extLst>
              <p:ext uri="{D42A27DB-BD31-4B8C-83A1-F6EECF244321}">
                <p14:modId xmlns:p14="http://schemas.microsoft.com/office/powerpoint/2010/main" val="3847896520"/>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1006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Why sentiment analysis?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33</a:t>
            </a:fld>
            <a:endParaRPr lang="en-US">
              <a:solidFill>
                <a:schemeClr val="tx2"/>
              </a:solidFill>
            </a:endParaRPr>
          </a:p>
        </p:txBody>
      </p:sp>
      <p:graphicFrame>
        <p:nvGraphicFramePr>
          <p:cNvPr id="6" name="Content Placeholder 2">
            <a:extLst>
              <a:ext uri="{FF2B5EF4-FFF2-40B4-BE49-F238E27FC236}">
                <a16:creationId xmlns:a16="http://schemas.microsoft.com/office/drawing/2014/main" id="{03314919-B167-4C42-B7B8-AB9FFE0D75DD}"/>
              </a:ext>
            </a:extLst>
          </p:cNvPr>
          <p:cNvGraphicFramePr>
            <a:graphicFrameLocks noGrp="1"/>
          </p:cNvGraphicFramePr>
          <p:nvPr>
            <p:ph idx="1"/>
            <p:extLst>
              <p:ext uri="{D42A27DB-BD31-4B8C-83A1-F6EECF244321}">
                <p14:modId xmlns:p14="http://schemas.microsoft.com/office/powerpoint/2010/main" val="3170008447"/>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6631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Scherer Typology of Affective States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sz="1700" b="1"/>
              <a:t>Emotion</a:t>
            </a:r>
            <a:r>
              <a:rPr lang="en-US" sz="1700"/>
              <a:t>: brief organically synchronized … evaluation of a major event </a:t>
            </a:r>
          </a:p>
          <a:p>
            <a:pPr lvl="1"/>
            <a:r>
              <a:rPr lang="en-US" sz="1700" i="1"/>
              <a:t>angry, sad, joyful, fearful, ashamed, proud, elated</a:t>
            </a:r>
            <a:endParaRPr lang="en-US" sz="1700"/>
          </a:p>
          <a:p>
            <a:r>
              <a:rPr lang="en-US" sz="1700" b="1"/>
              <a:t>Mood</a:t>
            </a:r>
            <a:r>
              <a:rPr lang="en-US" sz="1700"/>
              <a:t>: diffuse non-caused low-intensity long-duration change in subjective feeling</a:t>
            </a:r>
          </a:p>
          <a:p>
            <a:pPr lvl="1"/>
            <a:r>
              <a:rPr lang="en-US" sz="1700" i="1"/>
              <a:t>cheerful, gloomy, irritable, listless, depressed, buoyant</a:t>
            </a:r>
            <a:endParaRPr lang="en-US" sz="1700"/>
          </a:p>
          <a:p>
            <a:r>
              <a:rPr lang="en-US" sz="1700" b="1"/>
              <a:t>Interpersonal stances</a:t>
            </a:r>
            <a:r>
              <a:rPr lang="en-US" sz="1700"/>
              <a:t>: affective stance toward another person in a specific interaction</a:t>
            </a:r>
          </a:p>
          <a:p>
            <a:pPr lvl="1"/>
            <a:r>
              <a:rPr lang="en-US" sz="1700" i="1"/>
              <a:t>friendly, flirtatious, distant, cold, warm, supportive, contemptuous</a:t>
            </a:r>
          </a:p>
          <a:p>
            <a:r>
              <a:rPr lang="en-US" sz="1700" b="1"/>
              <a:t>Attitudes: enduring, affectively colored beliefs, dispositions towards objects or persons</a:t>
            </a:r>
          </a:p>
          <a:p>
            <a:pPr lvl="1"/>
            <a:r>
              <a:rPr lang="en-US" sz="1700" b="1" i="1"/>
              <a:t> </a:t>
            </a:r>
            <a:r>
              <a:rPr lang="en-US" sz="1700" i="1"/>
              <a:t>liking, loving, hating, valuing, desiring</a:t>
            </a:r>
          </a:p>
          <a:p>
            <a:r>
              <a:rPr lang="en-US" sz="1700" b="1"/>
              <a:t>Personality traits</a:t>
            </a:r>
            <a:r>
              <a:rPr lang="en-US" sz="1700"/>
              <a:t>: stable personality dispositions and typical behavior tendencies</a:t>
            </a:r>
          </a:p>
          <a:p>
            <a:pPr lvl="1"/>
            <a:r>
              <a:rPr lang="en-US" sz="1700" i="1"/>
              <a:t>nervous, anxious, reckless, morose, hostile, jealous</a:t>
            </a:r>
          </a:p>
        </p:txBody>
      </p:sp>
      <p:sp>
        <p:nvSpPr>
          <p:cNvPr id="4" name="Rectangle 3">
            <a:extLst>
              <a:ext uri="{FF2B5EF4-FFF2-40B4-BE49-F238E27FC236}">
                <a16:creationId xmlns:a16="http://schemas.microsoft.com/office/drawing/2014/main" id="{3C44D4B4-E600-934A-B5AE-EAB3C090D03F}"/>
              </a:ext>
            </a:extLst>
          </p:cNvPr>
          <p:cNvSpPr/>
          <p:nvPr/>
        </p:nvSpPr>
        <p:spPr>
          <a:xfrm>
            <a:off x="146840" y="5539389"/>
            <a:ext cx="2695194" cy="1015663"/>
          </a:xfrm>
          <a:prstGeom prst="rect">
            <a:avLst/>
          </a:prstGeom>
        </p:spPr>
        <p:txBody>
          <a:bodyPr wrap="square">
            <a:spAutoFit/>
          </a:bodyPr>
          <a:lstStyle/>
          <a:p>
            <a:r>
              <a:rPr lang="en-US" sz="1200" dirty="0"/>
              <a:t>Scherer, Klaus R. 1984. Emotion as a Multicomponent Process: A model and some cross-cultural data.</a:t>
            </a:r>
          </a:p>
          <a:p>
            <a:r>
              <a:rPr lang="en-US" sz="1200" dirty="0"/>
              <a:t>In </a:t>
            </a:r>
            <a:r>
              <a:rPr lang="en-US" sz="1200" i="1" dirty="0"/>
              <a:t>Review of Personality and Social Psych</a:t>
            </a:r>
            <a:r>
              <a:rPr lang="en-US" sz="1200" dirty="0"/>
              <a:t> 5: 37-63.</a:t>
            </a:r>
          </a:p>
        </p:txBody>
      </p:sp>
    </p:spTree>
    <p:extLst>
      <p:ext uri="{BB962C8B-B14F-4D97-AF65-F5344CB8AC3E}">
        <p14:creationId xmlns:p14="http://schemas.microsoft.com/office/powerpoint/2010/main" val="3119213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Sentiment analysis is the detection of </a:t>
            </a:r>
            <a:r>
              <a:rPr lang="en-US" b="1" dirty="0"/>
              <a:t>attitudes</a:t>
            </a:r>
          </a:p>
          <a:p>
            <a:pPr marL="457200" lvl="1" indent="0">
              <a:buNone/>
            </a:pPr>
            <a:r>
              <a:rPr lang="en-US" dirty="0"/>
              <a:t>“enduring, affectively colored beliefs, dispositions towards objects or persons”</a:t>
            </a:r>
          </a:p>
          <a:p>
            <a:pPr marL="914400" lvl="1" indent="-457200">
              <a:buFont typeface="+mj-lt"/>
              <a:buAutoNum type="arabicPeriod"/>
            </a:pPr>
            <a:r>
              <a:rPr lang="en-US" b="1" dirty="0"/>
              <a:t>Holder (source) </a:t>
            </a:r>
            <a:r>
              <a:rPr lang="en-US" dirty="0"/>
              <a:t>of attitude</a:t>
            </a:r>
          </a:p>
          <a:p>
            <a:pPr marL="914400" lvl="1" indent="-457200">
              <a:buFont typeface="+mj-lt"/>
              <a:buAutoNum type="arabicPeriod"/>
            </a:pPr>
            <a:r>
              <a:rPr lang="en-US" b="1" dirty="0"/>
              <a:t>Target (aspect) </a:t>
            </a:r>
            <a:r>
              <a:rPr lang="en-US" dirty="0"/>
              <a:t>of attitude</a:t>
            </a:r>
          </a:p>
          <a:p>
            <a:pPr marL="914400" lvl="1" indent="-457200">
              <a:buFont typeface="+mj-lt"/>
              <a:buAutoNum type="arabicPeriod"/>
            </a:pPr>
            <a:r>
              <a:rPr lang="en-US" b="1" dirty="0"/>
              <a:t>Type </a:t>
            </a:r>
            <a:r>
              <a:rPr lang="en-US" dirty="0"/>
              <a:t>of attitude</a:t>
            </a:r>
          </a:p>
          <a:p>
            <a:pPr marL="201168" lvl="1" indent="0">
              <a:buNone/>
            </a:pPr>
            <a:r>
              <a:rPr lang="en-US" dirty="0"/>
              <a:t>From a set of </a:t>
            </a:r>
            <a:r>
              <a:rPr lang="en-US" b="1" dirty="0"/>
              <a:t>types</a:t>
            </a:r>
          </a:p>
          <a:p>
            <a:pPr lvl="3"/>
            <a:r>
              <a:rPr lang="en-US" i="1" dirty="0"/>
              <a:t>Like, love, hate, value, desire,</a:t>
            </a:r>
            <a:r>
              <a:rPr lang="en-US" dirty="0"/>
              <a:t> etc.</a:t>
            </a:r>
          </a:p>
          <a:p>
            <a:pPr marL="201168" lvl="1" indent="0">
              <a:buNone/>
            </a:pPr>
            <a:r>
              <a:rPr lang="en-US" dirty="0"/>
              <a:t>Or (more commonly) simple weighted </a:t>
            </a:r>
            <a:r>
              <a:rPr lang="en-US" b="1" dirty="0"/>
              <a:t>polarity</a:t>
            </a:r>
            <a:r>
              <a:rPr lang="en-US" dirty="0"/>
              <a:t>: </a:t>
            </a:r>
          </a:p>
          <a:p>
            <a:pPr lvl="3"/>
            <a:r>
              <a:rPr lang="en-US" i="1" dirty="0"/>
              <a:t>positive, negative, neutral, </a:t>
            </a:r>
            <a:r>
              <a:rPr lang="en-US" dirty="0"/>
              <a:t>together with </a:t>
            </a:r>
            <a:r>
              <a:rPr lang="en-US" i="1" dirty="0"/>
              <a:t>strength</a:t>
            </a:r>
          </a:p>
          <a:p>
            <a:pPr marL="164592" indent="0">
              <a:buNone/>
            </a:pPr>
            <a:r>
              <a:rPr lang="en-US" dirty="0"/>
              <a:t>From a </a:t>
            </a:r>
            <a:r>
              <a:rPr lang="en-US" b="1" dirty="0"/>
              <a:t>Text</a:t>
            </a:r>
            <a:r>
              <a:rPr lang="en-US" dirty="0"/>
              <a:t> containing the attitude</a:t>
            </a:r>
          </a:p>
          <a:p>
            <a:pPr lvl="2"/>
            <a:r>
              <a:rPr lang="en-US" dirty="0"/>
              <a:t>Sentence or entire document</a:t>
            </a:r>
          </a:p>
          <a:p>
            <a:pPr lvl="1"/>
            <a:endParaRPr lang="en-US" dirty="0"/>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35</a:t>
            </a:fld>
            <a:endParaRPr lang="en-US">
              <a:solidFill>
                <a:schemeClr val="tx2"/>
              </a:solidFill>
            </a:endParaRPr>
          </a:p>
        </p:txBody>
      </p:sp>
    </p:spTree>
    <p:extLst>
      <p:ext uri="{BB962C8B-B14F-4D97-AF65-F5344CB8AC3E}">
        <p14:creationId xmlns:p14="http://schemas.microsoft.com/office/powerpoint/2010/main" val="125910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Sentiment Analysis</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Simplest task:</a:t>
            </a:r>
          </a:p>
          <a:p>
            <a:pPr lvl="1"/>
            <a:r>
              <a:rPr lang="en-US" dirty="0"/>
              <a:t>Is the attitude of this text positive or negative?</a:t>
            </a:r>
          </a:p>
          <a:p>
            <a:r>
              <a:rPr lang="en-US" dirty="0"/>
              <a:t>More complex:</a:t>
            </a:r>
          </a:p>
          <a:p>
            <a:pPr lvl="1"/>
            <a:r>
              <a:rPr lang="en-US" dirty="0"/>
              <a:t>Rank the attitude of this text from 1 to 5</a:t>
            </a:r>
          </a:p>
          <a:p>
            <a:r>
              <a:rPr lang="en-US" dirty="0"/>
              <a:t>Advanced:</a:t>
            </a:r>
          </a:p>
          <a:p>
            <a:pPr lvl="1"/>
            <a:r>
              <a:rPr lang="en-US" dirty="0"/>
              <a:t>Detect the target, source, or complex attitude types</a:t>
            </a:r>
          </a:p>
        </p:txBody>
      </p:sp>
    </p:spTree>
    <p:extLst>
      <p:ext uri="{BB962C8B-B14F-4D97-AF65-F5344CB8AC3E}">
        <p14:creationId xmlns:p14="http://schemas.microsoft.com/office/powerpoint/2010/main" val="66257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75">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 name="Rectangle 8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title"/>
          </p:nvPr>
        </p:nvSpPr>
        <p:spPr>
          <a:xfrm>
            <a:off x="822960" y="758952"/>
            <a:ext cx="7543800" cy="3892168"/>
          </a:xfrm>
        </p:spPr>
        <p:txBody>
          <a:bodyPr vert="horz" lIns="91440" tIns="45720" rIns="91440" bIns="45720" rtlCol="0" anchor="b">
            <a:normAutofit/>
          </a:bodyPr>
          <a:lstStyle/>
          <a:p>
            <a:r>
              <a:rPr lang="en-US">
                <a:solidFill>
                  <a:srgbClr val="FFFFFF"/>
                </a:solidFill>
              </a:rPr>
              <a:t>Sentiment Analysis</a:t>
            </a:r>
          </a:p>
        </p:txBody>
      </p:sp>
      <p:sp>
        <p:nvSpPr>
          <p:cNvPr id="16387" name="Rectangle 6"/>
          <p:cNvSpPr>
            <a:spLocks noGrp="1" noChangeArrowheads="1"/>
          </p:cNvSpPr>
          <p:nvPr>
            <p:ph type="body" idx="1"/>
          </p:nvPr>
        </p:nvSpPr>
        <p:spPr>
          <a:xfrm>
            <a:off x="825038" y="5225240"/>
            <a:ext cx="7543800" cy="1143000"/>
          </a:xfrm>
        </p:spPr>
        <p:txBody>
          <a:bodyPr vert="horz" lIns="91440" tIns="45720" rIns="91440" bIns="45720" rtlCol="0">
            <a:normAutofit/>
          </a:bodyPr>
          <a:lstStyle/>
          <a:p>
            <a:r>
              <a:rPr lang="en-US">
                <a:solidFill>
                  <a:srgbClr val="FFFFFF"/>
                </a:solidFill>
              </a:rPr>
              <a:t>A Baseline Algorithm</a:t>
            </a:r>
          </a:p>
        </p:txBody>
      </p:sp>
    </p:spTree>
    <p:extLst>
      <p:ext uri="{BB962C8B-B14F-4D97-AF65-F5344CB8AC3E}">
        <p14:creationId xmlns:p14="http://schemas.microsoft.com/office/powerpoint/2010/main" val="1254693003"/>
      </p:ext>
    </p:extLst>
  </p:cSld>
  <p:clrMapOvr>
    <a:overrideClrMapping bg1="dk1" tx1="lt1" bg2="dk2" tx2="lt2" accent1="accent1" accent2="accent2" accent3="accent3" accent4="accent4" accent5="accent5" accent6="accent6" hlink="hlink" folHlink="folHlink"/>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pPr lvl="1"/>
            <a:r>
              <a:rPr lang="en-US" sz="2600">
                <a:solidFill>
                  <a:srgbClr val="FFFFFF"/>
                </a:solidFill>
              </a:rPr>
              <a:t>Sentiment Classification in Movie Reviews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r>
              <a:rPr lang="en-US" dirty="0"/>
              <a:t>Polarity detection:</a:t>
            </a:r>
          </a:p>
          <a:p>
            <a:pPr lvl="1"/>
            <a:r>
              <a:rPr lang="en-US" dirty="0"/>
              <a:t>Is an IMDB movie review positive or negative?</a:t>
            </a:r>
          </a:p>
          <a:p>
            <a:r>
              <a:rPr lang="en-US" dirty="0"/>
              <a:t>Data: </a:t>
            </a:r>
            <a:r>
              <a:rPr lang="en-US" i="1" dirty="0"/>
              <a:t>Polarity Data 2.0: </a:t>
            </a:r>
          </a:p>
          <a:p>
            <a:pPr lvl="1"/>
            <a:r>
              <a:rPr lang="en-US" dirty="0">
                <a:hlinkClick r:id="rId2"/>
              </a:rPr>
              <a:t>http://www.cs.cornell.edu/people/pabo/movie-review-data</a:t>
            </a:r>
            <a:endParaRPr lang="en-US" dirty="0"/>
          </a:p>
        </p:txBody>
      </p:sp>
      <p:sp>
        <p:nvSpPr>
          <p:cNvPr id="6" name="TextBox 5">
            <a:extLst>
              <a:ext uri="{FF2B5EF4-FFF2-40B4-BE49-F238E27FC236}">
                <a16:creationId xmlns:a16="http://schemas.microsoft.com/office/drawing/2014/main" id="{B38E9E3A-2107-0C45-A901-406573976544}"/>
              </a:ext>
            </a:extLst>
          </p:cNvPr>
          <p:cNvSpPr txBox="1"/>
          <p:nvPr/>
        </p:nvSpPr>
        <p:spPr>
          <a:xfrm>
            <a:off x="101710" y="4724400"/>
            <a:ext cx="2888389" cy="2123658"/>
          </a:xfrm>
          <a:prstGeom prst="rect">
            <a:avLst/>
          </a:prstGeom>
          <a:noFill/>
        </p:spPr>
        <p:txBody>
          <a:bodyPr wrap="square" rtlCol="0">
            <a:spAutoFit/>
          </a:bodyPr>
          <a:lstStyle/>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r>
              <a:rPr lang="en-US" sz="1200" dirty="0"/>
              <a:t>Bo Pang and Lillian Lee.  2004.  A Sentimental Education: Sentiment Analysis Using Subjectivity Summarization Based on Minimum Cuts.  ACL, 271-278</a:t>
            </a:r>
          </a:p>
          <a:p>
            <a:endParaRPr lang="en-US" sz="1200" dirty="0"/>
          </a:p>
          <a:p>
            <a:endParaRPr lang="en-US" sz="1200" dirty="0"/>
          </a:p>
        </p:txBody>
      </p:sp>
    </p:spTree>
    <p:extLst>
      <p:ext uri="{BB962C8B-B14F-4D97-AF65-F5344CB8AC3E}">
        <p14:creationId xmlns:p14="http://schemas.microsoft.com/office/powerpoint/2010/main" val="2215526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57250"/>
            <a:ext cx="7772400" cy="857250"/>
          </a:xfrm>
        </p:spPr>
        <p:txBody>
          <a:bodyPr>
            <a:normAutofit fontScale="90000"/>
          </a:bodyPr>
          <a:lstStyle/>
          <a:p>
            <a:r>
              <a:rPr lang="en-US" dirty="0"/>
              <a:t>IMDB data in the Pang and Lee database</a:t>
            </a:r>
          </a:p>
        </p:txBody>
      </p:sp>
      <p:sp>
        <p:nvSpPr>
          <p:cNvPr id="3" name="Content Placeholder 2"/>
          <p:cNvSpPr>
            <a:spLocks noGrp="1"/>
          </p:cNvSpPr>
          <p:nvPr>
            <p:ph sz="quarter" idx="1"/>
          </p:nvPr>
        </p:nvSpPr>
        <p:spPr>
          <a:xfrm>
            <a:off x="228600" y="2514600"/>
            <a:ext cx="4800600" cy="4171950"/>
          </a:xfrm>
        </p:spPr>
        <p:txBody>
          <a:bodyPr/>
          <a:lstStyle/>
          <a:p>
            <a:pPr marL="0" indent="0">
              <a:buNone/>
            </a:pPr>
            <a:r>
              <a:rPr lang="en-US" sz="1800" dirty="0"/>
              <a:t>when _star wars_ came out some twenty years ago , the image of traveling throughout the stars has become a commonplace image . […]</a:t>
            </a:r>
          </a:p>
          <a:p>
            <a:pPr marL="0" indent="0">
              <a:buNone/>
            </a:pPr>
            <a:r>
              <a:rPr lang="en-US" sz="1800" dirty="0"/>
              <a:t>when </a:t>
            </a:r>
            <a:r>
              <a:rPr lang="en-US" sz="1800" dirty="0" err="1"/>
              <a:t>han</a:t>
            </a:r>
            <a:r>
              <a:rPr lang="en-US" sz="1800" dirty="0"/>
              <a:t> solo goes light speed , the stars change to bright lines , going towards the viewer in lines that converge at an invisible point . </a:t>
            </a:r>
          </a:p>
          <a:p>
            <a:pPr marL="0" indent="0">
              <a:buNone/>
            </a:pPr>
            <a:r>
              <a:rPr lang="en-US" sz="1800" dirty="0"/>
              <a:t>cool . </a:t>
            </a:r>
          </a:p>
          <a:p>
            <a:pPr marL="0" indent="0">
              <a:buNone/>
            </a:pPr>
            <a:r>
              <a:rPr lang="en-US" sz="1800" dirty="0"/>
              <a:t>_</a:t>
            </a:r>
            <a:r>
              <a:rPr lang="en-US" sz="1800" dirty="0" err="1"/>
              <a:t>october</a:t>
            </a:r>
            <a:r>
              <a:rPr lang="en-US" sz="1800" dirty="0"/>
              <a:t> sky_ offers a much simpler image–that of a single white dot , traveling horizontally across the night sky .   [. . . ]</a:t>
            </a:r>
          </a:p>
        </p:txBody>
      </p:sp>
      <p:sp>
        <p:nvSpPr>
          <p:cNvPr id="4" name="Content Placeholder 2"/>
          <p:cNvSpPr txBox="1">
            <a:spLocks/>
          </p:cNvSpPr>
          <p:nvPr/>
        </p:nvSpPr>
        <p:spPr bwMode="auto">
          <a:xfrm>
            <a:off x="5105400" y="2514600"/>
            <a:ext cx="4038600" cy="3657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1800" dirty="0"/>
              <a:t>“ snake eyes ” is the most aggravating kind of movie : the kind that shows so much potential then becomes unbelievably disappointing . </a:t>
            </a:r>
          </a:p>
          <a:p>
            <a:pPr marL="0" indent="0">
              <a:buNone/>
            </a:pPr>
            <a:r>
              <a:rPr lang="en-US" sz="1800" dirty="0"/>
              <a:t>it’s not just because this is a </a:t>
            </a:r>
            <a:r>
              <a:rPr lang="en-US" sz="1800" dirty="0" err="1"/>
              <a:t>brian</a:t>
            </a:r>
            <a:r>
              <a:rPr lang="en-US" sz="1800" dirty="0"/>
              <a:t> </a:t>
            </a:r>
            <a:r>
              <a:rPr lang="en-US" sz="1800" dirty="0" err="1"/>
              <a:t>depalma</a:t>
            </a:r>
            <a:r>
              <a:rPr lang="en-US" sz="1800" dirty="0"/>
              <a:t> film , and since he’s a great director and one who’s films are always greeted with at least some fanfare . </a:t>
            </a:r>
          </a:p>
          <a:p>
            <a:pPr marL="0" indent="0">
              <a:buNone/>
            </a:pPr>
            <a:r>
              <a:rPr lang="en-US" sz="1800" dirty="0"/>
              <a:t>and it’s not even because this was a film starring </a:t>
            </a:r>
            <a:r>
              <a:rPr lang="en-US" sz="1800" dirty="0" err="1"/>
              <a:t>nicolas</a:t>
            </a:r>
            <a:r>
              <a:rPr lang="en-US" sz="1800" dirty="0"/>
              <a:t> cage and since he gives a </a:t>
            </a:r>
            <a:r>
              <a:rPr lang="en-US" sz="1800" dirty="0" err="1"/>
              <a:t>brauvara</a:t>
            </a:r>
            <a:r>
              <a:rPr lang="en-US" sz="1800" dirty="0"/>
              <a:t> performance , this film is hardly worth his talents . </a:t>
            </a:r>
          </a:p>
        </p:txBody>
      </p:sp>
      <p:sp>
        <p:nvSpPr>
          <p:cNvPr id="5" name="TextBox 4"/>
          <p:cNvSpPr txBox="1"/>
          <p:nvPr/>
        </p:nvSpPr>
        <p:spPr>
          <a:xfrm>
            <a:off x="2057401" y="1905001"/>
            <a:ext cx="533169" cy="646331"/>
          </a:xfrm>
          <a:prstGeom prst="rect">
            <a:avLst/>
          </a:prstGeom>
          <a:noFill/>
        </p:spPr>
        <p:txBody>
          <a:bodyPr wrap="none" rtlCol="0">
            <a:spAutoFit/>
          </a:bodyPr>
          <a:lstStyle/>
          <a:p>
            <a:r>
              <a:rPr lang="en-US" sz="3600" dirty="0">
                <a:solidFill>
                  <a:srgbClr val="3366FF"/>
                </a:solidFill>
                <a:latin typeface="Zapf Dingbats"/>
                <a:ea typeface="Zapf Dingbats"/>
                <a:cs typeface="Zapf Dingbats"/>
                <a:sym typeface="Zapf Dingbats"/>
              </a:rPr>
              <a:t>✓</a:t>
            </a:r>
            <a:endParaRPr lang="en-US" sz="3600" dirty="0">
              <a:solidFill>
                <a:srgbClr val="3366FF"/>
              </a:solidFill>
            </a:endParaRPr>
          </a:p>
        </p:txBody>
      </p:sp>
      <p:sp>
        <p:nvSpPr>
          <p:cNvPr id="6" name="TextBox 5"/>
          <p:cNvSpPr txBox="1"/>
          <p:nvPr/>
        </p:nvSpPr>
        <p:spPr>
          <a:xfrm>
            <a:off x="6705600" y="1905001"/>
            <a:ext cx="561372" cy="646331"/>
          </a:xfrm>
          <a:prstGeom prst="rect">
            <a:avLst/>
          </a:prstGeom>
          <a:noFill/>
        </p:spPr>
        <p:txBody>
          <a:bodyPr wrap="none" rtlCol="0">
            <a:spAutoFit/>
          </a:bodyPr>
          <a:lstStyle/>
          <a:p>
            <a:r>
              <a:rPr lang="en-US" sz="3600" dirty="0">
                <a:solidFill>
                  <a:srgbClr val="FF0000"/>
                </a:solidFill>
                <a:latin typeface="Zapf Dingbats"/>
                <a:ea typeface="Zapf Dingbats"/>
                <a:cs typeface="Zapf Dingbats"/>
                <a:sym typeface="Zapf Dingbats"/>
              </a:rPr>
              <a:t>✗</a:t>
            </a:r>
            <a:endParaRPr lang="en-US" sz="3600" dirty="0">
              <a:solidFill>
                <a:srgbClr val="FF0000"/>
              </a:solidFill>
            </a:endParaRPr>
          </a:p>
        </p:txBody>
      </p:sp>
    </p:spTree>
    <p:extLst>
      <p:ext uri="{BB962C8B-B14F-4D97-AF65-F5344CB8AC3E}">
        <p14:creationId xmlns:p14="http://schemas.microsoft.com/office/powerpoint/2010/main" val="241132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857250"/>
            <a:ext cx="7993944" cy="5143500"/>
          </a:xfrm>
          <a:prstGeom prst="rect">
            <a:avLst/>
          </a:prstGeom>
        </p:spPr>
      </p:pic>
    </p:spTree>
    <p:extLst>
      <p:ext uri="{BB962C8B-B14F-4D97-AF65-F5344CB8AC3E}">
        <p14:creationId xmlns:p14="http://schemas.microsoft.com/office/powerpoint/2010/main" val="487711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516835"/>
            <a:ext cx="2313633" cy="5772840"/>
          </a:xfrm>
        </p:spPr>
        <p:txBody>
          <a:bodyPr anchor="ctr">
            <a:normAutofit/>
          </a:bodyPr>
          <a:lstStyle/>
          <a:p>
            <a:r>
              <a:rPr lang="en-US" sz="3100">
                <a:solidFill>
                  <a:srgbClr val="FFFFFF"/>
                </a:solidFill>
              </a:rPr>
              <a:t>Baseline Algorithm (adapted from Pang and Lee)</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D9CBC4D-306F-4AA5-AEA0-3703E266E829}"/>
              </a:ext>
            </a:extLst>
          </p:cNvPr>
          <p:cNvGraphicFramePr>
            <a:graphicFrameLocks noGrp="1"/>
          </p:cNvGraphicFramePr>
          <p:nvPr>
            <p:ph sz="quarter" idx="1"/>
            <p:extLst>
              <p:ext uri="{D42A27DB-BD31-4B8C-83A1-F6EECF244321}">
                <p14:modId xmlns:p14="http://schemas.microsoft.com/office/powerpoint/2010/main" val="2223161524"/>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4227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Tokenization Issues</a:t>
            </a:r>
          </a:p>
        </p:txBody>
      </p:sp>
      <p:sp>
        <p:nvSpPr>
          <p:cNvPr id="3" name="Content Placeholder 2"/>
          <p:cNvSpPr>
            <a:spLocks noGrp="1"/>
          </p:cNvSpPr>
          <p:nvPr>
            <p:ph idx="1"/>
          </p:nvPr>
        </p:nvSpPr>
        <p:spPr>
          <a:xfrm>
            <a:off x="304800" y="2209800"/>
            <a:ext cx="6096000" cy="3333750"/>
          </a:xfrm>
        </p:spPr>
        <p:txBody>
          <a:bodyPr>
            <a:normAutofit fontScale="92500" lnSpcReduction="20000"/>
          </a:bodyPr>
          <a:lstStyle/>
          <a:p>
            <a:r>
              <a:rPr lang="en-US" dirty="0"/>
              <a:t>Deal with HTML and XML markup</a:t>
            </a:r>
          </a:p>
          <a:p>
            <a:r>
              <a:rPr lang="en-US" dirty="0"/>
              <a:t>Twitter mark-up (names, hash tags)</a:t>
            </a:r>
          </a:p>
          <a:p>
            <a:r>
              <a:rPr lang="en-US" dirty="0"/>
              <a:t>Capitalization (preserve for </a:t>
            </a:r>
          </a:p>
          <a:p>
            <a:pPr marL="0" indent="0">
              <a:buNone/>
            </a:pPr>
            <a:r>
              <a:rPr lang="en-US" dirty="0"/>
              <a:t>              words in all caps)</a:t>
            </a:r>
          </a:p>
          <a:p>
            <a:r>
              <a:rPr lang="en-US" dirty="0"/>
              <a:t>Phone numbers, dates</a:t>
            </a:r>
          </a:p>
          <a:p>
            <a:r>
              <a:rPr lang="en-US" dirty="0"/>
              <a:t>Emoticons</a:t>
            </a:r>
          </a:p>
          <a:p>
            <a:r>
              <a:rPr lang="en-US" dirty="0"/>
              <a:t>Useful code:</a:t>
            </a:r>
          </a:p>
          <a:p>
            <a:pPr lvl="1"/>
            <a:r>
              <a:rPr lang="en-US" dirty="0">
                <a:hlinkClick r:id="rId2"/>
              </a:rPr>
              <a:t>Christopher Potts sentiment tokenizer</a:t>
            </a:r>
            <a:endParaRPr lang="en-US" dirty="0"/>
          </a:p>
          <a:p>
            <a:pPr lvl="1"/>
            <a:r>
              <a:rPr lang="en-US" dirty="0">
                <a:hlinkClick r:id="rId2"/>
              </a:rPr>
              <a:t>Brendan O’Connor twitter tokenizer</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41</a:t>
            </a:fld>
            <a:endParaRPr lang="en-US" dirty="0"/>
          </a:p>
        </p:txBody>
      </p:sp>
      <p:sp>
        <p:nvSpPr>
          <p:cNvPr id="5" name="TextBox 4"/>
          <p:cNvSpPr txBox="1"/>
          <p:nvPr/>
        </p:nvSpPr>
        <p:spPr>
          <a:xfrm>
            <a:off x="4168813" y="3514659"/>
            <a:ext cx="4986762" cy="1754327"/>
          </a:xfrm>
          <a:prstGeom prst="rect">
            <a:avLst/>
          </a:prstGeom>
          <a:noFill/>
        </p:spPr>
        <p:txBody>
          <a:bodyPr wrap="none" rtlCol="0">
            <a:spAutoFit/>
          </a:bodyPr>
          <a:lstStyle/>
          <a:p>
            <a:r>
              <a:rPr lang="en-US" sz="1200" dirty="0">
                <a:latin typeface="Courier"/>
                <a:cs typeface="Courier"/>
              </a:rPr>
              <a:t>[&lt;&gt;]?                       # optional hat/brow</a:t>
            </a:r>
          </a:p>
          <a:p>
            <a:r>
              <a:rPr lang="en-US" sz="1200" dirty="0">
                <a:latin typeface="Courier"/>
                <a:cs typeface="Courier"/>
              </a:rPr>
              <a:t>[:;=8]                      # eyes</a:t>
            </a:r>
          </a:p>
          <a:p>
            <a:r>
              <a:rPr lang="en-US" sz="1200" dirty="0">
                <a:latin typeface="Courier"/>
                <a:cs typeface="Courier"/>
              </a:rPr>
              <a:t>[\-o\*\']?                  # optional nose</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      </a:t>
            </a:r>
          </a:p>
          <a:p>
            <a:r>
              <a:rPr lang="en-US" sz="1200" dirty="0">
                <a:latin typeface="Courier"/>
                <a:cs typeface="Courier"/>
              </a:rPr>
              <a:t>|                           #### reverse orientation</a:t>
            </a:r>
          </a:p>
          <a:p>
            <a:r>
              <a:rPr lang="en-US" sz="1200" dirty="0">
                <a:latin typeface="Courier"/>
                <a:cs typeface="Courier"/>
              </a:rPr>
              <a:t>[\)\]\(\[</a:t>
            </a:r>
            <a:r>
              <a:rPr lang="en-US" sz="1200" dirty="0" err="1">
                <a:latin typeface="Courier"/>
                <a:cs typeface="Courier"/>
              </a:rPr>
              <a:t>dDpP</a:t>
            </a:r>
            <a:r>
              <a:rPr lang="en-US" sz="1200" dirty="0">
                <a:latin typeface="Courier"/>
                <a:cs typeface="Courier"/>
              </a:rPr>
              <a:t>/\:\}\{@\|\\]  # mouth</a:t>
            </a:r>
          </a:p>
          <a:p>
            <a:r>
              <a:rPr lang="en-US" sz="1200" dirty="0">
                <a:latin typeface="Courier"/>
                <a:cs typeface="Courier"/>
              </a:rPr>
              <a:t>[\-o\*\']?                  # optional nose</a:t>
            </a:r>
          </a:p>
          <a:p>
            <a:r>
              <a:rPr lang="en-US" sz="1200" dirty="0">
                <a:latin typeface="Courier"/>
                <a:cs typeface="Courier"/>
              </a:rPr>
              <a:t>[:;=8]                      # eyes</a:t>
            </a:r>
          </a:p>
          <a:p>
            <a:r>
              <a:rPr lang="en-US" sz="1200" dirty="0">
                <a:latin typeface="Courier"/>
                <a:cs typeface="Courier"/>
              </a:rPr>
              <a:t>[&lt;&gt;]?                       # optional hat/brow</a:t>
            </a:r>
          </a:p>
        </p:txBody>
      </p:sp>
      <p:sp>
        <p:nvSpPr>
          <p:cNvPr id="6" name="TextBox 5"/>
          <p:cNvSpPr txBox="1"/>
          <p:nvPr/>
        </p:nvSpPr>
        <p:spPr>
          <a:xfrm>
            <a:off x="5943601" y="3124200"/>
            <a:ext cx="1697901" cy="369332"/>
          </a:xfrm>
          <a:prstGeom prst="rect">
            <a:avLst/>
          </a:prstGeom>
          <a:noFill/>
        </p:spPr>
        <p:txBody>
          <a:bodyPr wrap="none" rtlCol="0">
            <a:spAutoFit/>
          </a:bodyPr>
          <a:lstStyle/>
          <a:p>
            <a:r>
              <a:rPr lang="en-US" dirty="0"/>
              <a:t>Potts emoticons</a:t>
            </a:r>
          </a:p>
        </p:txBody>
      </p:sp>
    </p:spTree>
    <p:extLst>
      <p:ext uri="{BB962C8B-B14F-4D97-AF65-F5344CB8AC3E}">
        <p14:creationId xmlns:p14="http://schemas.microsoft.com/office/powerpoint/2010/main" val="338487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Extracting Features for Sentiment Classification</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556512" y="605896"/>
            <a:ext cx="4810247" cy="5646208"/>
          </a:xfrm>
        </p:spPr>
        <p:txBody>
          <a:bodyPr anchor="ctr">
            <a:normAutofit/>
          </a:bodyPr>
          <a:lstStyle/>
          <a:p>
            <a:r>
              <a:rPr lang="en-US" dirty="0"/>
              <a:t>How to handle negation</a:t>
            </a:r>
          </a:p>
          <a:p>
            <a:pPr lvl="1"/>
            <a:r>
              <a:rPr lang="en-US" dirty="0">
                <a:latin typeface="Courier"/>
                <a:cs typeface="Courier"/>
              </a:rPr>
              <a:t>I </a:t>
            </a:r>
            <a:r>
              <a:rPr lang="en-US" b="1" dirty="0">
                <a:latin typeface="Courier"/>
                <a:cs typeface="Courier"/>
              </a:rPr>
              <a:t>didn’t</a:t>
            </a:r>
            <a:r>
              <a:rPr lang="en-US" dirty="0">
                <a:latin typeface="Courier"/>
                <a:cs typeface="Courier"/>
              </a:rPr>
              <a:t> like this movie</a:t>
            </a:r>
          </a:p>
          <a:p>
            <a:pPr marL="457200" lvl="1" indent="0">
              <a:buNone/>
            </a:pPr>
            <a:r>
              <a:rPr lang="en-US" dirty="0"/>
              <a:t>   </a:t>
            </a:r>
            <a:r>
              <a:rPr lang="en-US" dirty="0" err="1"/>
              <a:t>vs</a:t>
            </a:r>
            <a:endParaRPr lang="en-US" dirty="0"/>
          </a:p>
          <a:p>
            <a:pPr lvl="1"/>
            <a:r>
              <a:rPr lang="en-US" dirty="0">
                <a:latin typeface="Courier"/>
                <a:cs typeface="Courier"/>
              </a:rPr>
              <a:t>I really like this movie</a:t>
            </a:r>
          </a:p>
          <a:p>
            <a:r>
              <a:rPr lang="en-US" dirty="0"/>
              <a:t>Which words to use?</a:t>
            </a:r>
          </a:p>
          <a:p>
            <a:pPr lvl="1"/>
            <a:r>
              <a:rPr lang="en-US" dirty="0"/>
              <a:t>Only adjectives</a:t>
            </a:r>
          </a:p>
          <a:p>
            <a:pPr lvl="1"/>
            <a:r>
              <a:rPr lang="en-US" dirty="0"/>
              <a:t>All words</a:t>
            </a:r>
          </a:p>
          <a:p>
            <a:pPr lvl="2"/>
            <a:r>
              <a:rPr lang="en-US" dirty="0"/>
              <a:t>All words turns out to work better, at least on this data</a:t>
            </a:r>
          </a:p>
        </p:txBody>
      </p:sp>
      <p:sp>
        <p:nvSpPr>
          <p:cNvPr id="4" name="Slide Number Placeholder 3"/>
          <p:cNvSpPr>
            <a:spLocks noGrp="1"/>
          </p:cNvSpPr>
          <p:nvPr>
            <p:ph type="sldNum" sz="quarter" idx="12"/>
          </p:nvPr>
        </p:nvSpPr>
        <p:spPr>
          <a:xfrm>
            <a:off x="7592291" y="6459785"/>
            <a:ext cx="817071" cy="365125"/>
          </a:xfrm>
        </p:spPr>
        <p:txBody>
          <a:bodyPr>
            <a:normAutofit/>
          </a:bodyPr>
          <a:lstStyle/>
          <a:p>
            <a:pPr>
              <a:spcAft>
                <a:spcPts val="600"/>
              </a:spcAft>
            </a:pPr>
            <a:fld id="{10F35DC5-7E65-8247-99AB-4E984F8A921E}" type="slidenum">
              <a:rPr lang="en-US">
                <a:solidFill>
                  <a:schemeClr val="tx2"/>
                </a:solidFill>
              </a:rPr>
              <a:pPr>
                <a:spcAft>
                  <a:spcPts val="600"/>
                </a:spcAft>
              </a:pPr>
              <a:t>42</a:t>
            </a:fld>
            <a:endParaRPr lang="en-US">
              <a:solidFill>
                <a:schemeClr val="tx2"/>
              </a:solidFill>
            </a:endParaRPr>
          </a:p>
        </p:txBody>
      </p:sp>
    </p:spTree>
    <p:extLst>
      <p:ext uri="{BB962C8B-B14F-4D97-AF65-F5344CB8AC3E}">
        <p14:creationId xmlns:p14="http://schemas.microsoft.com/office/powerpoint/2010/main" val="39845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Negation</a:t>
            </a:r>
          </a:p>
        </p:txBody>
      </p:sp>
      <p:sp>
        <p:nvSpPr>
          <p:cNvPr id="14" name="Rectangle 1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sz="quarter" idx="1"/>
          </p:nvPr>
        </p:nvSpPr>
        <p:spPr>
          <a:xfrm>
            <a:off x="3556512" y="605896"/>
            <a:ext cx="4810247" cy="5646208"/>
          </a:xfrm>
        </p:spPr>
        <p:txBody>
          <a:bodyPr anchor="ctr">
            <a:normAutofit/>
          </a:bodyPr>
          <a:lstStyle/>
          <a:p>
            <a:pPr marL="0" indent="0">
              <a:buNone/>
            </a:pPr>
            <a:r>
              <a:rPr lang="en-US" dirty="0"/>
              <a:t>Add NOT_ to every word between negation and following punctuation:</a:t>
            </a:r>
          </a:p>
          <a:p>
            <a:endParaRPr lang="en-US" dirty="0"/>
          </a:p>
          <a:p>
            <a:pPr>
              <a:buNone/>
            </a:pPr>
            <a:r>
              <a:rPr lang="en-US" dirty="0">
                <a:latin typeface="Courier"/>
                <a:cs typeface="Courier"/>
              </a:rPr>
              <a:t>didn’t like this movie , but I</a:t>
            </a:r>
          </a:p>
          <a:p>
            <a:endParaRPr lang="en-US" dirty="0"/>
          </a:p>
          <a:p>
            <a:endParaRPr lang="en-US" dirty="0"/>
          </a:p>
          <a:p>
            <a:pPr>
              <a:buNone/>
            </a:pPr>
            <a:r>
              <a:rPr lang="en-US" dirty="0">
                <a:latin typeface="Courier"/>
                <a:cs typeface="Courier"/>
              </a:rPr>
              <a:t>didn’t </a:t>
            </a:r>
            <a:r>
              <a:rPr lang="en-US" dirty="0" err="1">
                <a:latin typeface="Courier"/>
                <a:cs typeface="Courier"/>
              </a:rPr>
              <a:t>NOT_like</a:t>
            </a:r>
            <a:r>
              <a:rPr lang="en-US" dirty="0">
                <a:latin typeface="Courier"/>
                <a:cs typeface="Courier"/>
              </a:rPr>
              <a:t> </a:t>
            </a:r>
            <a:r>
              <a:rPr lang="en-US" dirty="0" err="1">
                <a:latin typeface="Courier"/>
                <a:cs typeface="Courier"/>
              </a:rPr>
              <a:t>NOT_this</a:t>
            </a:r>
            <a:r>
              <a:rPr lang="en-US" dirty="0">
                <a:latin typeface="Courier"/>
                <a:cs typeface="Courier"/>
              </a:rPr>
              <a:t> </a:t>
            </a:r>
            <a:r>
              <a:rPr lang="en-US" dirty="0" err="1">
                <a:latin typeface="Courier"/>
                <a:cs typeface="Courier"/>
              </a:rPr>
              <a:t>NOT_movie</a:t>
            </a:r>
            <a:r>
              <a:rPr lang="en-US" dirty="0">
                <a:latin typeface="Courier"/>
                <a:cs typeface="Courier"/>
              </a:rPr>
              <a:t> but I</a:t>
            </a:r>
          </a:p>
        </p:txBody>
      </p:sp>
      <p:sp>
        <p:nvSpPr>
          <p:cNvPr id="6" name="TextBox 5">
            <a:extLst>
              <a:ext uri="{FF2B5EF4-FFF2-40B4-BE49-F238E27FC236}">
                <a16:creationId xmlns:a16="http://schemas.microsoft.com/office/drawing/2014/main" id="{992FE56A-E8FA-F44E-99FE-DBD76466CED3}"/>
              </a:ext>
            </a:extLst>
          </p:cNvPr>
          <p:cNvSpPr txBox="1"/>
          <p:nvPr/>
        </p:nvSpPr>
        <p:spPr>
          <a:xfrm>
            <a:off x="85573" y="4572000"/>
            <a:ext cx="2904526" cy="2308324"/>
          </a:xfrm>
          <a:prstGeom prst="rect">
            <a:avLst/>
          </a:prstGeom>
          <a:noFill/>
        </p:spPr>
        <p:txBody>
          <a:bodyPr wrap="square" rtlCol="0">
            <a:spAutoFit/>
          </a:bodyPr>
          <a:lstStyle/>
          <a:p>
            <a:r>
              <a:rPr lang="en-US" sz="1200" dirty="0"/>
              <a:t>Das, Sanjiv and Mike Chen. 2001. Yahoo! for Amazon: Extracting market sentiment from stock message boards. In Proceedings of the Asia Pacific Finance Association Annual Conference (APFA).</a:t>
            </a:r>
          </a:p>
          <a:p>
            <a:endParaRPr lang="en-US" sz="1200" dirty="0"/>
          </a:p>
          <a:p>
            <a:r>
              <a:rPr lang="en-US" sz="1200" dirty="0"/>
              <a:t>Bo Pang, Lillian Lee, and </a:t>
            </a:r>
            <a:r>
              <a:rPr lang="en-US" sz="1200" dirty="0" err="1"/>
              <a:t>Shivakumar</a:t>
            </a:r>
            <a:r>
              <a:rPr lang="en-US" sz="1200" dirty="0"/>
              <a:t> </a:t>
            </a:r>
            <a:r>
              <a:rPr lang="en-US" sz="1200" dirty="0" err="1"/>
              <a:t>Vaithyanathan</a:t>
            </a:r>
            <a:r>
              <a:rPr lang="en-US" sz="1200" dirty="0"/>
              <a:t>.  2002.  Thumbs up? Sentiment Classification using Machine Learning Techniques. EMNLP-2002, 79—86.</a:t>
            </a:r>
          </a:p>
          <a:p>
            <a:endParaRPr lang="en-US" sz="1200" dirty="0"/>
          </a:p>
          <a:p>
            <a:endParaRPr lang="en-US" sz="1200" dirty="0"/>
          </a:p>
        </p:txBody>
      </p:sp>
      <p:sp>
        <p:nvSpPr>
          <p:cNvPr id="7" name="Down Arrow 6">
            <a:extLst>
              <a:ext uri="{FF2B5EF4-FFF2-40B4-BE49-F238E27FC236}">
                <a16:creationId xmlns:a16="http://schemas.microsoft.com/office/drawing/2014/main" id="{E1340D8B-4272-EE4D-9D2D-3C2E5704A185}"/>
              </a:ext>
            </a:extLst>
          </p:cNvPr>
          <p:cNvSpPr/>
          <p:nvPr/>
        </p:nvSpPr>
        <p:spPr>
          <a:xfrm>
            <a:off x="5562600" y="3462759"/>
            <a:ext cx="66879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0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with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The Task of Text Classification</a:t>
            </a:r>
          </a:p>
        </p:txBody>
      </p:sp>
    </p:spTree>
    <p:extLst>
      <p:ext uri="{BB962C8B-B14F-4D97-AF65-F5344CB8AC3E}">
        <p14:creationId xmlns:p14="http://schemas.microsoft.com/office/powerpoint/2010/main" val="2215258540"/>
      </p:ext>
    </p:extLst>
  </p:cSld>
  <p:clrMapOvr>
    <a:overrideClrMapping bg1="dk1" tx1="lt1" bg2="dk2" tx2="lt2" accent1="accent1" accent2="accent2" accent3="accent3" accent4="accent4" accent5="accent5" accent6="accent6" hlink="hlink" folHlink="folHlink"/>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8" name="Rectangle 2"/>
          <p:cNvSpPr>
            <a:spLocks noGrp="1" noChangeArrowheads="1"/>
          </p:cNvSpPr>
          <p:nvPr>
            <p:ph type="title"/>
          </p:nvPr>
        </p:nvSpPr>
        <p:spPr>
          <a:xfrm>
            <a:off x="369277" y="605896"/>
            <a:ext cx="2313633" cy="5646208"/>
          </a:xfrm>
        </p:spPr>
        <p:txBody>
          <a:bodyPr anchor="ctr">
            <a:normAutofit/>
          </a:bodyPr>
          <a:lstStyle/>
          <a:p>
            <a:r>
              <a:rPr lang="en-US" sz="3100">
                <a:solidFill>
                  <a:srgbClr val="FFFFFF"/>
                </a:solidFill>
              </a:rPr>
              <a:t>Text Classification: definition</a:t>
            </a:r>
          </a:p>
        </p:txBody>
      </p:sp>
      <p:sp>
        <p:nvSpPr>
          <p:cNvPr id="76" name="Rectangle 75">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579" name="Rectangle 3"/>
          <p:cNvSpPr>
            <a:spLocks noGrp="1" noChangeArrowheads="1"/>
          </p:cNvSpPr>
          <p:nvPr>
            <p:ph sz="quarter" idx="1"/>
          </p:nvPr>
        </p:nvSpPr>
        <p:spPr>
          <a:xfrm>
            <a:off x="3556512" y="605896"/>
            <a:ext cx="4810247" cy="5646208"/>
          </a:xfrm>
        </p:spPr>
        <p:txBody>
          <a:bodyPr anchor="ctr">
            <a:normAutofit/>
          </a:bodyPr>
          <a:lstStyle/>
          <a:p>
            <a:r>
              <a:rPr lang="en-US" i="1">
                <a:latin typeface="Calibri" charset="0"/>
              </a:rPr>
              <a:t>Input</a:t>
            </a:r>
            <a:r>
              <a:rPr lang="en-US">
                <a:latin typeface="Calibri" charset="0"/>
              </a:rPr>
              <a:t>:</a:t>
            </a:r>
          </a:p>
          <a:p>
            <a:pPr lvl="1"/>
            <a:r>
              <a:rPr lang="en-US">
                <a:latin typeface="Calibri" charset="0"/>
              </a:rPr>
              <a:t> a document </a:t>
            </a:r>
            <a:r>
              <a:rPr lang="en-US" i="1">
                <a:latin typeface="Calibri" charset="0"/>
              </a:rPr>
              <a:t>d</a:t>
            </a:r>
          </a:p>
          <a:p>
            <a:pPr lvl="1"/>
            <a:r>
              <a:rPr lang="en-US" i="1">
                <a:latin typeface="Calibri" charset="0"/>
              </a:rPr>
              <a:t> </a:t>
            </a:r>
            <a:r>
              <a:rPr lang="en-US">
                <a:latin typeface="Calibri" charset="0"/>
                <a:ea typeface="ＭＳ Ｐゴシック" charset="0"/>
              </a:rPr>
              <a:t>a fixed set of classes  </a:t>
            </a:r>
            <a:r>
              <a:rPr lang="en-US" i="1">
                <a:latin typeface="Calibri" charset="0"/>
                <a:ea typeface="ＭＳ Ｐゴシック" charset="0"/>
              </a:rPr>
              <a:t>C </a:t>
            </a:r>
            <a:r>
              <a:rPr lang="en-US">
                <a:latin typeface="Calibri" charset="0"/>
                <a:ea typeface="ＭＳ Ｐゴシック" charset="0"/>
              </a:rPr>
              <a:t>=</a:t>
            </a:r>
            <a:r>
              <a:rPr lang="en-US" i="1">
                <a:latin typeface="Calibri" charset="0"/>
                <a:ea typeface="ＭＳ Ｐゴシック" charset="0"/>
              </a:rPr>
              <a:t> </a:t>
            </a:r>
            <a:r>
              <a:rPr lang="en-US">
                <a:latin typeface="Calibri" charset="0"/>
                <a:ea typeface="ＭＳ Ｐゴシック" charset="0"/>
                <a:sym typeface="Symbol" charset="0"/>
              </a:rPr>
              <a:t>{</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1</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r>
              <a:rPr lang="en-US" baseline="-25000">
                <a:latin typeface="Calibri" charset="0"/>
                <a:ea typeface="ＭＳ Ｐゴシック" charset="0"/>
                <a:sym typeface="Symbol" charset="0"/>
              </a:rPr>
              <a:t>2</a:t>
            </a:r>
            <a:r>
              <a:rPr lang="en-US">
                <a:latin typeface="Calibri" charset="0"/>
                <a:ea typeface="ＭＳ Ｐゴシック" charset="0"/>
                <a:sym typeface="Symbol" charset="0"/>
              </a:rPr>
              <a:t>,…, </a:t>
            </a:r>
            <a:r>
              <a:rPr lang="en-US" i="1" err="1">
                <a:latin typeface="Calibri" charset="0"/>
                <a:ea typeface="ＭＳ Ｐゴシック" charset="0"/>
                <a:sym typeface="Symbol" charset="0"/>
              </a:rPr>
              <a:t>c</a:t>
            </a:r>
            <a:r>
              <a:rPr lang="en-US" i="1" baseline="-25000" err="1">
                <a:latin typeface="Calibri" charset="0"/>
                <a:ea typeface="ＭＳ Ｐゴシック" charset="0"/>
                <a:sym typeface="Symbol" charset="0"/>
              </a:rPr>
              <a:t>J</a:t>
            </a:r>
            <a:r>
              <a:rPr lang="en-US">
                <a:latin typeface="Calibri" charset="0"/>
                <a:ea typeface="ＭＳ Ｐゴシック" charset="0"/>
                <a:sym typeface="Symbol" charset="0"/>
              </a:rPr>
              <a:t>}</a:t>
            </a:r>
          </a:p>
          <a:p>
            <a:pPr lvl="1"/>
            <a:endParaRPr lang="en-US" i="1">
              <a:latin typeface="Calibri" charset="0"/>
            </a:endParaRPr>
          </a:p>
          <a:p>
            <a:r>
              <a:rPr lang="en-US" i="1">
                <a:latin typeface="Calibri" charset="0"/>
              </a:rPr>
              <a:t>Output</a:t>
            </a:r>
            <a:r>
              <a:rPr lang="en-US">
                <a:latin typeface="Calibri" charset="0"/>
              </a:rPr>
              <a:t>: a predicted class </a:t>
            </a:r>
            <a:r>
              <a:rPr lang="en-US" i="1">
                <a:latin typeface="Calibri" charset="0"/>
              </a:rPr>
              <a:t>c</a:t>
            </a:r>
            <a:r>
              <a:rPr lang="en-US">
                <a:latin typeface="Calibri" charset="0"/>
              </a:rPr>
              <a:t> </a:t>
            </a:r>
            <a:r>
              <a:rPr lang="en-US">
                <a:latin typeface="Calibri" charset="0"/>
                <a:ea typeface="ＭＳ Ｐゴシック" charset="0"/>
                <a:sym typeface="Symbol" charset="0"/>
              </a:rPr>
              <a:t> </a:t>
            </a:r>
            <a:r>
              <a:rPr lang="en-US" i="1">
                <a:latin typeface="Calibri" charset="0"/>
                <a:ea typeface="ＭＳ Ｐゴシック" charset="0"/>
                <a:sym typeface="Symbol" charset="0"/>
              </a:rPr>
              <a:t>C</a:t>
            </a:r>
            <a:endParaRPr lang="en-US" i="1" baseline="-25000">
              <a:latin typeface="Calibri" charset="0"/>
            </a:endParaRPr>
          </a:p>
        </p:txBody>
      </p:sp>
    </p:spTree>
    <p:extLst>
      <p:ext uri="{BB962C8B-B14F-4D97-AF65-F5344CB8AC3E}">
        <p14:creationId xmlns:p14="http://schemas.microsoft.com/office/powerpoint/2010/main" val="1016954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6" name="Title 1"/>
          <p:cNvSpPr>
            <a:spLocks noGrp="1"/>
          </p:cNvSpPr>
          <p:nvPr>
            <p:ph type="title"/>
          </p:nvPr>
        </p:nvSpPr>
        <p:spPr>
          <a:xfrm>
            <a:off x="369277" y="605896"/>
            <a:ext cx="2313633" cy="5646208"/>
          </a:xfrm>
        </p:spPr>
        <p:txBody>
          <a:bodyPr anchor="ctr">
            <a:normAutofit/>
          </a:bodyPr>
          <a:lstStyle/>
          <a:p>
            <a:r>
              <a:rPr lang="en-US" sz="3100">
                <a:solidFill>
                  <a:srgbClr val="FFFFFF"/>
                </a:solidFill>
              </a:rPr>
              <a:t>Naïve Bayes Intuition</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747" name="Content Placeholder 2"/>
          <p:cNvSpPr>
            <a:spLocks noGrp="1"/>
          </p:cNvSpPr>
          <p:nvPr>
            <p:ph sz="quarter" idx="1"/>
          </p:nvPr>
        </p:nvSpPr>
        <p:spPr>
          <a:xfrm>
            <a:off x="3556512" y="605896"/>
            <a:ext cx="4810247" cy="5646208"/>
          </a:xfrm>
        </p:spPr>
        <p:txBody>
          <a:bodyPr anchor="ctr">
            <a:normAutofit/>
          </a:bodyPr>
          <a:lstStyle/>
          <a:p>
            <a:r>
              <a:rPr lang="en-US" dirty="0">
                <a:latin typeface="Calibri" charset="0"/>
              </a:rPr>
              <a:t>Simple (“</a:t>
            </a:r>
            <a:r>
              <a:rPr lang="en-US" dirty="0" err="1">
                <a:latin typeface="Calibri" charset="0"/>
              </a:rPr>
              <a:t>na</a:t>
            </a:r>
            <a:r>
              <a:rPr lang="fr-FR" dirty="0" err="1">
                <a:latin typeface="Calibri" charset="0"/>
              </a:rPr>
              <a:t>ï</a:t>
            </a:r>
            <a:r>
              <a:rPr lang="en-US" dirty="0" err="1">
                <a:latin typeface="Calibri" charset="0"/>
              </a:rPr>
              <a:t>ve</a:t>
            </a:r>
            <a:r>
              <a:rPr lang="en-US" dirty="0">
                <a:latin typeface="Calibri" charset="0"/>
              </a:rPr>
              <a:t>”) classification method based on Bayes rule</a:t>
            </a:r>
          </a:p>
          <a:p>
            <a:r>
              <a:rPr lang="en-US" dirty="0">
                <a:latin typeface="Calibri" charset="0"/>
              </a:rPr>
              <a:t>Relies on very simple representation of document called a </a:t>
            </a:r>
            <a:r>
              <a:rPr lang="en-US" i="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1049311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1">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3">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15">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17">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5499" y="4550229"/>
            <a:ext cx="8181805" cy="1057655"/>
          </a:xfrm>
        </p:spPr>
        <p:txBody>
          <a:bodyPr vert="horz" lIns="91440" tIns="45720" rIns="91440" bIns="45720" rtlCol="0" anchor="b">
            <a:normAutofit/>
          </a:bodyPr>
          <a:lstStyle/>
          <a:p>
            <a:r>
              <a:rPr lang="en-US">
                <a:solidFill>
                  <a:schemeClr val="tx1">
                    <a:lumMod val="85000"/>
                    <a:lumOff val="15000"/>
                  </a:schemeClr>
                </a:solidFill>
              </a:rPr>
              <a:t>The Bag of Words Representation</a:t>
            </a:r>
          </a:p>
        </p:txBody>
      </p:sp>
      <p:pic>
        <p:nvPicPr>
          <p:cNvPr id="5" name="Picture 4"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1" r="72556"/>
          <a:stretch/>
        </p:blipFill>
        <p:spPr>
          <a:xfrm>
            <a:off x="844440" y="640080"/>
            <a:ext cx="1748893" cy="3602736"/>
          </a:xfrm>
          <a:prstGeom prst="rect">
            <a:avLst/>
          </a:prstGeom>
        </p:spPr>
      </p:pic>
      <p:sp>
        <p:nvSpPr>
          <p:cNvPr id="33" name="Rectangle 19">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8914"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27128" r="27127"/>
          <a:stretch/>
        </p:blipFill>
        <p:spPr>
          <a:xfrm>
            <a:off x="3324654" y="906190"/>
            <a:ext cx="2484588" cy="3070516"/>
          </a:xfrm>
          <a:prstGeom prst="rect">
            <a:avLst/>
          </a:prstGeom>
        </p:spPr>
      </p:pic>
      <p:sp>
        <p:nvSpPr>
          <p:cNvPr id="34" name="Rectangle 21">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976"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agofwords.pdf"/>
          <p:cNvPicPr>
            <a:picLocks noChangeAspect="1"/>
          </p:cNvPicPr>
          <p:nvPr/>
        </p:nvPicPr>
        <p:blipFill rotWithShape="1">
          <a:blip r:embed="rId2" cstate="hqprint">
            <a:extLst>
              <a:ext uri="{28A0092B-C50C-407E-A947-70E740481C1C}">
                <a14:useLocalDpi xmlns:a14="http://schemas.microsoft.com/office/drawing/2010/main"/>
              </a:ext>
            </a:extLst>
          </a:blip>
          <a:srcRect l="72368" r="-2024"/>
          <a:stretch/>
        </p:blipFill>
        <p:spPr>
          <a:xfrm>
            <a:off x="6470049" y="640080"/>
            <a:ext cx="1889923" cy="3602736"/>
          </a:xfrm>
          <a:prstGeom prst="rect">
            <a:avLst/>
          </a:prstGeom>
        </p:spPr>
      </p:pic>
      <p:cxnSp>
        <p:nvCxnSpPr>
          <p:cNvPr id="35" name="Straight Connector 23">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6" name="Rectangle 25">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7425343" y="6459785"/>
            <a:ext cx="984019" cy="365125"/>
          </a:xfrm>
        </p:spPr>
        <p:txBody>
          <a:bodyPr vert="horz" lIns="91440" tIns="45720" rIns="91440" bIns="45720" rtlCol="0" anchor="ctr">
            <a:normAutofit/>
          </a:bodyPr>
          <a:lstStyle/>
          <a:p>
            <a:pPr defTabSz="457200">
              <a:spcAft>
                <a:spcPts val="600"/>
              </a:spcAft>
            </a:pPr>
            <a:fld id="{10F35DC5-7E65-8247-99AB-4E984F8A921E}" type="slidenum">
              <a:rPr lang="en-US" smtClean="0"/>
              <a:pPr defTabSz="457200">
                <a:spcAft>
                  <a:spcPts val="600"/>
                </a:spcAft>
              </a:pPr>
              <a:t>47</a:t>
            </a:fld>
            <a:endParaRPr lang="en-US"/>
          </a:p>
        </p:txBody>
      </p:sp>
    </p:spTree>
    <p:extLst>
      <p:ext uri="{BB962C8B-B14F-4D97-AF65-F5344CB8AC3E}">
        <p14:creationId xmlns:p14="http://schemas.microsoft.com/office/powerpoint/2010/main" val="146389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1143000"/>
            <a:ext cx="7467600" cy="742950"/>
          </a:xfrm>
        </p:spPr>
        <p:txBody>
          <a:bodyPr>
            <a:normAutofit fontScale="90000"/>
          </a:bodyPr>
          <a:lstStyle/>
          <a:p>
            <a:r>
              <a:rPr lang="en-US" dirty="0"/>
              <a:t>The bag of words representation</a:t>
            </a:r>
          </a:p>
        </p:txBody>
      </p:sp>
      <p:sp>
        <p:nvSpPr>
          <p:cNvPr id="32772" name="Rectangle 4"/>
          <p:cNvSpPr>
            <a:spLocks noChangeArrowheads="1"/>
          </p:cNvSpPr>
          <p:nvPr/>
        </p:nvSpPr>
        <p:spPr bwMode="auto">
          <a:xfrm>
            <a:off x="1905000" y="220980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000" dirty="0">
              <a:latin typeface="Courier"/>
              <a:cs typeface="Courier"/>
            </a:endParaRPr>
          </a:p>
        </p:txBody>
      </p:sp>
      <p:sp>
        <p:nvSpPr>
          <p:cNvPr id="32773" name="Text Box 5"/>
          <p:cNvSpPr txBox="1">
            <a:spLocks noChangeArrowheads="1"/>
          </p:cNvSpPr>
          <p:nvPr/>
        </p:nvSpPr>
        <p:spPr bwMode="auto">
          <a:xfrm>
            <a:off x="304801" y="2590801"/>
            <a:ext cx="1523999" cy="1723549"/>
          </a:xfrm>
          <a:prstGeom prst="rect">
            <a:avLst/>
          </a:prstGeom>
          <a:noFill/>
          <a:ln w="25400">
            <a:noFill/>
            <a:miter lim="800000"/>
            <a:headEnd/>
            <a:tailEnd/>
          </a:ln>
        </p:spPr>
        <p:txBody>
          <a:bodyPr wrap="square">
            <a:prstTxWarp prst="textNoShape">
              <a:avLst/>
            </a:prstTxWarp>
            <a:spAutoFit/>
          </a:bodyPr>
          <a:lstStyle/>
          <a:p>
            <a:r>
              <a:rPr lang="en-US" sz="10600" dirty="0" err="1">
                <a:latin typeface="Lucida Grande"/>
                <a:ea typeface="Lucida Grande"/>
                <a:cs typeface="Lucida Grande"/>
              </a:rPr>
              <a:t>γ</a:t>
            </a:r>
            <a:r>
              <a:rPr lang="en-US" sz="10600" dirty="0"/>
              <a:t>(</a:t>
            </a:r>
          </a:p>
        </p:txBody>
      </p:sp>
      <p:sp>
        <p:nvSpPr>
          <p:cNvPr id="32774" name="Text Box 6"/>
          <p:cNvSpPr txBox="1">
            <a:spLocks noChangeArrowheads="1"/>
          </p:cNvSpPr>
          <p:nvPr/>
        </p:nvSpPr>
        <p:spPr bwMode="auto">
          <a:xfrm>
            <a:off x="6732867" y="2696052"/>
            <a:ext cx="1848583" cy="1723549"/>
          </a:xfrm>
          <a:prstGeom prst="rect">
            <a:avLst/>
          </a:prstGeom>
          <a:noFill/>
          <a:ln w="25400">
            <a:noFill/>
            <a:miter lim="800000"/>
            <a:headEnd/>
            <a:tailEnd/>
          </a:ln>
        </p:spPr>
        <p:txBody>
          <a:bodyPr wrap="none">
            <a:prstTxWarp prst="textNoShape">
              <a:avLst/>
            </a:prstTxWarp>
            <a:spAutoFit/>
          </a:bodyPr>
          <a:lstStyle/>
          <a:p>
            <a:r>
              <a:rPr lang="en-US" sz="10600" dirty="0"/>
              <a:t>)=c</a:t>
            </a:r>
          </a:p>
        </p:txBody>
      </p:sp>
      <p:graphicFrame>
        <p:nvGraphicFramePr>
          <p:cNvPr id="8" name="Group 44"/>
          <p:cNvGraphicFramePr>
            <a:graphicFrameLocks noGrp="1"/>
          </p:cNvGraphicFramePr>
          <p:nvPr/>
        </p:nvGraphicFramePr>
        <p:xfrm>
          <a:off x="1905000" y="220980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89639" y="5647850"/>
            <a:ext cx="1099111" cy="990600"/>
          </a:xfrm>
          <a:prstGeom prst="rect">
            <a:avLst/>
          </a:prstGeom>
        </p:spPr>
      </p:pic>
      <p:pic>
        <p:nvPicPr>
          <p:cNvPr id="10" name="Picture 9" descr="Thumbs-up-icon.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57158" y="4419601"/>
            <a:ext cx="1164074" cy="1049149"/>
          </a:xfrm>
          <a:prstGeom prst="rect">
            <a:avLst/>
          </a:prstGeom>
        </p:spPr>
      </p:pic>
    </p:spTree>
    <p:extLst>
      <p:ext uri="{BB962C8B-B14F-4D97-AF65-F5344CB8AC3E}">
        <p14:creationId xmlns:p14="http://schemas.microsoft.com/office/powerpoint/2010/main" val="933874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Bayes’ Rule Applied to Documents and Classes</a:t>
            </a:r>
          </a:p>
        </p:txBody>
      </p:sp>
      <p:sp>
        <p:nvSpPr>
          <p:cNvPr id="10" name="Content Placeholder 1"/>
          <p:cNvSpPr>
            <a:spLocks noGrp="1"/>
          </p:cNvSpPr>
          <p:nvPr>
            <p:ph idx="1"/>
          </p:nvPr>
        </p:nvSpPr>
        <p:spPr/>
        <p:txBody>
          <a:bodyPr/>
          <a:lstStyle/>
          <a:p>
            <a:pPr marL="0" indent="0">
              <a:spcBef>
                <a:spcPct val="50000"/>
              </a:spcBef>
              <a:buNone/>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3616325"/>
          <a:ext cx="4421188" cy="1377950"/>
        </p:xfrm>
        <a:graphic>
          <a:graphicData uri="http://schemas.openxmlformats.org/presentationml/2006/ole">
            <mc:AlternateContent xmlns:mc="http://schemas.openxmlformats.org/markup-compatibility/2006">
              <mc:Choice xmlns:v="urn:schemas-microsoft-com:vml" Requires="v">
                <p:oleObj spid="_x0000_s1147" name="Equation" r:id="rId3" imgW="1371600" imgH="419100" progId="Equation.3">
                  <p:embed/>
                </p:oleObj>
              </mc:Choice>
              <mc:Fallback>
                <p:oleObj name="Equation" r:id="rId3" imgW="1371600" imgH="419100" progId="Equation.3">
                  <p:embed/>
                  <p:pic>
                    <p:nvPicPr>
                      <p:cNvPr id="7" name="Object 3"/>
                      <p:cNvPicPr>
                        <a:picLocks noChangeAspect="1" noChangeArrowheads="1"/>
                      </p:cNvPicPr>
                      <p:nvPr/>
                    </p:nvPicPr>
                    <p:blipFill>
                      <a:blip r:embed="rId4"/>
                      <a:srcRect/>
                      <a:stretch>
                        <a:fillRect/>
                      </a:stretch>
                    </p:blipFill>
                    <p:spPr bwMode="auto">
                      <a:xfrm>
                        <a:off x="2479675" y="361632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9437231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6688" cy="5143500"/>
          </a:xfrm>
          <a:prstGeom prst="rect">
            <a:avLst/>
          </a:prstGeom>
        </p:spPr>
      </p:pic>
    </p:spTree>
    <p:extLst>
      <p:ext uri="{BB962C8B-B14F-4D97-AF65-F5344CB8AC3E}">
        <p14:creationId xmlns:p14="http://schemas.microsoft.com/office/powerpoint/2010/main" val="1309917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1672597" y="2490788"/>
          <a:ext cx="4072567" cy="862012"/>
        </p:xfrm>
        <a:graphic>
          <a:graphicData uri="http://schemas.openxmlformats.org/presentationml/2006/ole">
            <mc:AlternateContent xmlns:mc="http://schemas.openxmlformats.org/markup-compatibility/2006">
              <mc:Choice xmlns:v="urn:schemas-microsoft-com:vml" Requires="v">
                <p:oleObj spid="_x0000_s2415" name="Equation" r:id="rId4" imgW="1371600" imgH="292100" progId="Equation.3">
                  <p:embed/>
                </p:oleObj>
              </mc:Choice>
              <mc:Fallback>
                <p:oleObj name="Equation" r:id="rId4" imgW="1371600" imgH="292100" progId="Equation.3">
                  <p:embed/>
                  <p:pic>
                    <p:nvPicPr>
                      <p:cNvPr id="5" name="Object 3"/>
                      <p:cNvPicPr>
                        <a:picLocks noChangeAspect="1" noChangeArrowheads="1"/>
                      </p:cNvPicPr>
                      <p:nvPr/>
                    </p:nvPicPr>
                    <p:blipFill>
                      <a:blip r:embed="rId5"/>
                      <a:srcRect/>
                      <a:stretch>
                        <a:fillRect/>
                      </a:stretch>
                    </p:blipFill>
                    <p:spPr bwMode="auto">
                      <a:xfrm>
                        <a:off x="1672597" y="249078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20" y="3352800"/>
          <a:ext cx="4010581" cy="1219200"/>
        </p:xfrm>
        <a:graphic>
          <a:graphicData uri="http://schemas.openxmlformats.org/presentationml/2006/ole">
            <mc:AlternateContent xmlns:mc="http://schemas.openxmlformats.org/markup-compatibility/2006">
              <mc:Choice xmlns:v="urn:schemas-microsoft-com:vml" Requires="v">
                <p:oleObj spid="_x0000_s2416" name="Equation" r:id="rId6" imgW="1371600" imgH="419100" progId="Equation.3">
                  <p:embed/>
                </p:oleObj>
              </mc:Choice>
              <mc:Fallback>
                <p:oleObj name="Equation" r:id="rId6" imgW="1371600" imgH="419100" progId="Equation.3">
                  <p:embed/>
                  <p:pic>
                    <p:nvPicPr>
                      <p:cNvPr id="6" name="Object 3"/>
                      <p:cNvPicPr>
                        <a:picLocks noChangeAspect="1" noChangeArrowheads="1"/>
                      </p:cNvPicPr>
                      <p:nvPr/>
                    </p:nvPicPr>
                    <p:blipFill>
                      <a:blip r:embed="rId7"/>
                      <a:srcRect/>
                      <a:stretch>
                        <a:fillRect/>
                      </a:stretch>
                    </p:blipFill>
                    <p:spPr bwMode="auto">
                      <a:xfrm>
                        <a:off x="2542620" y="335280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4724400"/>
          <a:ext cx="3886200" cy="838200"/>
        </p:xfrm>
        <a:graphic>
          <a:graphicData uri="http://schemas.openxmlformats.org/presentationml/2006/ole">
            <mc:AlternateContent xmlns:mc="http://schemas.openxmlformats.org/markup-compatibility/2006">
              <mc:Choice xmlns:v="urn:schemas-microsoft-com:vml" Requires="v">
                <p:oleObj spid="_x0000_s2417" name="Equation" r:id="rId8" imgW="1346200" imgH="292100" progId="Equation.3">
                  <p:embed/>
                </p:oleObj>
              </mc:Choice>
              <mc:Fallback>
                <p:oleObj name="Equation" r:id="rId8" imgW="1346200" imgH="292100" progId="Equation.3">
                  <p:embed/>
                  <p:pic>
                    <p:nvPicPr>
                      <p:cNvPr id="8" name="Object 3"/>
                      <p:cNvPicPr>
                        <a:picLocks noChangeAspect="1" noChangeArrowheads="1"/>
                      </p:cNvPicPr>
                      <p:nvPr/>
                    </p:nvPicPr>
                    <p:blipFill>
                      <a:blip r:embed="rId9"/>
                      <a:srcRect/>
                      <a:stretch>
                        <a:fillRect/>
                      </a:stretch>
                    </p:blipFill>
                    <p:spPr bwMode="auto">
                      <a:xfrm>
                        <a:off x="2511425" y="472440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2438401"/>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MAP is “maximum a posteriori”  = most likely class</a:t>
            </a:r>
          </a:p>
        </p:txBody>
      </p:sp>
      <p:sp>
        <p:nvSpPr>
          <p:cNvPr id="11" name="Text Box 16"/>
          <p:cNvSpPr txBox="1">
            <a:spLocks noChangeArrowheads="1"/>
          </p:cNvSpPr>
          <p:nvPr/>
        </p:nvSpPr>
        <p:spPr bwMode="auto">
          <a:xfrm>
            <a:off x="6934200" y="373380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Bayes Rule</a:t>
            </a:r>
          </a:p>
        </p:txBody>
      </p:sp>
      <p:sp>
        <p:nvSpPr>
          <p:cNvPr id="12" name="Text Box 16"/>
          <p:cNvSpPr txBox="1">
            <a:spLocks noChangeArrowheads="1"/>
          </p:cNvSpPr>
          <p:nvPr/>
        </p:nvSpPr>
        <p:spPr bwMode="auto">
          <a:xfrm>
            <a:off x="7010400" y="480060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Dropping the denominator</a:t>
            </a:r>
          </a:p>
        </p:txBody>
      </p:sp>
    </p:spTree>
    <p:extLst>
      <p:ext uri="{BB962C8B-B14F-4D97-AF65-F5344CB8AC3E}">
        <p14:creationId xmlns:p14="http://schemas.microsoft.com/office/powerpoint/2010/main" val="39093032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381000" y="2438400"/>
          <a:ext cx="4900612" cy="862012"/>
        </p:xfrm>
        <a:graphic>
          <a:graphicData uri="http://schemas.openxmlformats.org/presentationml/2006/ole">
            <mc:AlternateContent xmlns:mc="http://schemas.openxmlformats.org/markup-compatibility/2006">
              <mc:Choice xmlns:v="urn:schemas-microsoft-com:vml" Requires="v">
                <p:oleObj spid="_x0000_s3317" name="Equation" r:id="rId4" imgW="1651000" imgH="292100" progId="Equation.3">
                  <p:embed/>
                </p:oleObj>
              </mc:Choice>
              <mc:Fallback>
                <p:oleObj name="Equation" r:id="rId4" imgW="1651000" imgH="292100" progId="Equation.3">
                  <p:embed/>
                  <p:pic>
                    <p:nvPicPr>
                      <p:cNvPr id="5" name="Object 3"/>
                      <p:cNvPicPr>
                        <a:picLocks noChangeAspect="1" noChangeArrowheads="1"/>
                      </p:cNvPicPr>
                      <p:nvPr/>
                    </p:nvPicPr>
                    <p:blipFill>
                      <a:blip r:embed="rId5"/>
                      <a:srcRect/>
                      <a:stretch>
                        <a:fillRect/>
                      </a:stretch>
                    </p:blipFill>
                    <p:spPr bwMode="auto">
                      <a:xfrm>
                        <a:off x="381000" y="243840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239000" y="3429001"/>
            <a:ext cx="1676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1600" dirty="0"/>
              <a:t>Document d represented as features x1..xn</a:t>
            </a:r>
          </a:p>
        </p:txBody>
      </p:sp>
      <p:graphicFrame>
        <p:nvGraphicFramePr>
          <p:cNvPr id="10" name="Object 3"/>
          <p:cNvGraphicFramePr>
            <a:graphicFrameLocks noChangeAspect="1"/>
          </p:cNvGraphicFramePr>
          <p:nvPr/>
        </p:nvGraphicFramePr>
        <p:xfrm>
          <a:off x="1295401" y="3581401"/>
          <a:ext cx="5768975" cy="862013"/>
        </p:xfrm>
        <a:graphic>
          <a:graphicData uri="http://schemas.openxmlformats.org/presentationml/2006/ole">
            <mc:AlternateContent xmlns:mc="http://schemas.openxmlformats.org/markup-compatibility/2006">
              <mc:Choice xmlns:v="urn:schemas-microsoft-com:vml" Requires="v">
                <p:oleObj spid="_x0000_s3318" name="Equation" r:id="rId6" imgW="1943100" imgH="292100" progId="Equation.3">
                  <p:embed/>
                </p:oleObj>
              </mc:Choice>
              <mc:Fallback>
                <p:oleObj name="Equation" r:id="rId6" imgW="1943100" imgH="292100" progId="Equation.3">
                  <p:embed/>
                  <p:pic>
                    <p:nvPicPr>
                      <p:cNvPr id="10" name="Object 3"/>
                      <p:cNvPicPr>
                        <a:picLocks noChangeAspect="1" noChangeArrowheads="1"/>
                      </p:cNvPicPr>
                      <p:nvPr/>
                    </p:nvPicPr>
                    <p:blipFill>
                      <a:blip r:embed="rId7"/>
                      <a:srcRect/>
                      <a:stretch>
                        <a:fillRect/>
                      </a:stretch>
                    </p:blipFill>
                    <p:spPr bwMode="auto">
                      <a:xfrm>
                        <a:off x="1295401" y="3581401"/>
                        <a:ext cx="5768975" cy="8620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7672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a:bodyPr>
          <a:lstStyle/>
          <a:p>
            <a:r>
              <a:rPr lang="en-US" dirty="0"/>
              <a:t>Multinomial Na</a:t>
            </a:r>
            <a:r>
              <a:rPr lang="fr-FR" dirty="0" err="1"/>
              <a:t>ï</a:t>
            </a:r>
            <a:r>
              <a:rPr lang="en-US" dirty="0" err="1"/>
              <a:t>ve</a:t>
            </a:r>
            <a:r>
              <a:rPr lang="en-US" dirty="0"/>
              <a:t> Bayes Independence Assumptions</a:t>
            </a:r>
          </a:p>
        </p:txBody>
      </p:sp>
      <p:sp>
        <p:nvSpPr>
          <p:cNvPr id="12" name="Rectangle 3"/>
          <p:cNvSpPr>
            <a:spLocks noGrp="1" noChangeArrowheads="1"/>
          </p:cNvSpPr>
          <p:nvPr>
            <p:ph idx="1"/>
          </p:nvPr>
        </p:nvSpPr>
        <p:spPr>
          <a:xfrm>
            <a:off x="800099" y="2934164"/>
            <a:ext cx="7543801" cy="402336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1082094627"/>
              </p:ext>
            </p:extLst>
          </p:nvPr>
        </p:nvGraphicFramePr>
        <p:xfrm>
          <a:off x="2586038" y="2057401"/>
          <a:ext cx="3205162" cy="636587"/>
        </p:xfrm>
        <a:graphic>
          <a:graphicData uri="http://schemas.openxmlformats.org/presentationml/2006/ole">
            <mc:AlternateContent xmlns:mc="http://schemas.openxmlformats.org/markup-compatibility/2006">
              <mc:Choice xmlns:v="urn:schemas-microsoft-com:vml" Requires="v">
                <p:oleObj spid="_x0000_s4341" name="Equation" r:id="rId3" imgW="1079500" imgH="215900" progId="Equation.3">
                  <p:embed/>
                </p:oleObj>
              </mc:Choice>
              <mc:Fallback>
                <p:oleObj name="Equation" r:id="rId3" imgW="1079500" imgH="215900" progId="Equation.3">
                  <p:embed/>
                  <p:pic>
                    <p:nvPicPr>
                      <p:cNvPr id="10" name="Object 3"/>
                      <p:cNvPicPr>
                        <a:picLocks noChangeAspect="1" noChangeArrowheads="1"/>
                      </p:cNvPicPr>
                      <p:nvPr/>
                    </p:nvPicPr>
                    <p:blipFill>
                      <a:blip r:embed="rId4"/>
                      <a:srcRect/>
                      <a:stretch>
                        <a:fillRect/>
                      </a:stretch>
                    </p:blipFill>
                    <p:spPr bwMode="auto">
                      <a:xfrm>
                        <a:off x="2586038" y="2057401"/>
                        <a:ext cx="3205162" cy="636587"/>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extLst>
              <p:ext uri="{D42A27DB-BD31-4B8C-83A1-F6EECF244321}">
                <p14:modId xmlns:p14="http://schemas.microsoft.com/office/powerpoint/2010/main" val="864262717"/>
              </p:ext>
            </p:extLst>
          </p:nvPr>
        </p:nvGraphicFramePr>
        <p:xfrm>
          <a:off x="681672" y="5638800"/>
          <a:ext cx="7826375" cy="482600"/>
        </p:xfrm>
        <a:graphic>
          <a:graphicData uri="http://schemas.openxmlformats.org/presentationml/2006/ole">
            <mc:AlternateContent xmlns:mc="http://schemas.openxmlformats.org/markup-compatibility/2006">
              <mc:Choice xmlns:v="urn:schemas-microsoft-com:vml" Requires="v">
                <p:oleObj spid="_x0000_s4342"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81672" y="5638800"/>
                        <a:ext cx="7826375" cy="482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10637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1238250"/>
            <a:ext cx="7620000" cy="742950"/>
          </a:xfrm>
        </p:spPr>
        <p:txBody>
          <a:bodyPr>
            <a:normAutofit fontScale="90000"/>
          </a:bodyPr>
          <a:lstStyle/>
          <a:p>
            <a:r>
              <a:rPr lang="en-US" dirty="0"/>
              <a:t>Multinomial Na</a:t>
            </a:r>
            <a:r>
              <a:rPr lang="fr-FR" dirty="0" err="1"/>
              <a:t>ï</a:t>
            </a:r>
            <a:r>
              <a:rPr lang="en-US" dirty="0" err="1"/>
              <a:t>ve</a:t>
            </a:r>
            <a:r>
              <a:rPr lang="en-US" dirty="0"/>
              <a:t> Bayes Classifier</a:t>
            </a:r>
          </a:p>
        </p:txBody>
      </p:sp>
      <p:graphicFrame>
        <p:nvGraphicFramePr>
          <p:cNvPr id="10" name="Object 3"/>
          <p:cNvGraphicFramePr>
            <a:graphicFrameLocks noChangeAspect="1"/>
          </p:cNvGraphicFramePr>
          <p:nvPr/>
        </p:nvGraphicFramePr>
        <p:xfrm>
          <a:off x="762001" y="2362201"/>
          <a:ext cx="6637337" cy="862013"/>
        </p:xfrm>
        <a:graphic>
          <a:graphicData uri="http://schemas.openxmlformats.org/presentationml/2006/ole">
            <mc:AlternateContent xmlns:mc="http://schemas.openxmlformats.org/markup-compatibility/2006">
              <mc:Choice xmlns:v="urn:schemas-microsoft-com:vml" Requires="v">
                <p:oleObj spid="_x0000_s5365" name="Equation" r:id="rId3" imgW="2235200" imgH="292100" progId="Equation.3">
                  <p:embed/>
                </p:oleObj>
              </mc:Choice>
              <mc:Fallback>
                <p:oleObj name="Equation" r:id="rId3" imgW="2235200" imgH="292100" progId="Equation.3">
                  <p:embed/>
                  <p:pic>
                    <p:nvPicPr>
                      <p:cNvPr id="10" name="Object 3"/>
                      <p:cNvPicPr>
                        <a:picLocks noChangeAspect="1" noChangeArrowheads="1"/>
                      </p:cNvPicPr>
                      <p:nvPr/>
                    </p:nvPicPr>
                    <p:blipFill>
                      <a:blip r:embed="rId4"/>
                      <a:srcRect/>
                      <a:stretch>
                        <a:fillRect/>
                      </a:stretch>
                    </p:blipFill>
                    <p:spPr bwMode="auto">
                      <a:xfrm>
                        <a:off x="762001" y="2362201"/>
                        <a:ext cx="6637337" cy="8620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1" y="3587750"/>
          <a:ext cx="5635625" cy="1136650"/>
        </p:xfrm>
        <a:graphic>
          <a:graphicData uri="http://schemas.openxmlformats.org/presentationml/2006/ole">
            <mc:AlternateContent xmlns:mc="http://schemas.openxmlformats.org/markup-compatibility/2006">
              <mc:Choice xmlns:v="urn:schemas-microsoft-com:vml" Requires="v">
                <p:oleObj spid="_x0000_s5366" name="Equation" r:id="rId5" imgW="1828800" imgH="368300" progId="Equation.3">
                  <p:embed/>
                </p:oleObj>
              </mc:Choice>
              <mc:Fallback>
                <p:oleObj name="Equation" r:id="rId5" imgW="1828800" imgH="368300" progId="Equation.3">
                  <p:embed/>
                  <p:pic>
                    <p:nvPicPr>
                      <p:cNvPr id="12" name="Object 2"/>
                      <p:cNvPicPr>
                        <a:picLocks noChangeAspect="1" noChangeArrowheads="1"/>
                      </p:cNvPicPr>
                      <p:nvPr/>
                    </p:nvPicPr>
                    <p:blipFill>
                      <a:blip r:embed="rId6"/>
                      <a:srcRect/>
                      <a:stretch>
                        <a:fillRect/>
                      </a:stretch>
                    </p:blipFill>
                    <p:spPr bwMode="auto">
                      <a:xfrm>
                        <a:off x="914401" y="358775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50069443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Subtilty</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marL="201168" lvl="1" indent="0">
              <a:buNone/>
            </a:pPr>
            <a:r>
              <a:rPr lang="en-US" dirty="0"/>
              <a:t>Perfume review in </a:t>
            </a:r>
            <a:r>
              <a:rPr lang="en-US" i="1" dirty="0"/>
              <a:t>Perfumes: the Guide</a:t>
            </a:r>
            <a:r>
              <a:rPr lang="en-US" dirty="0"/>
              <a:t>:</a:t>
            </a:r>
          </a:p>
          <a:p>
            <a:pPr marL="384048" lvl="2" indent="0">
              <a:buNone/>
            </a:pPr>
            <a:r>
              <a:rPr lang="en-US" sz="1800" dirty="0"/>
              <a:t>“If you are reading this because it is your darling fragrance, please wear it at home exclusively, and tape the windows shut.”</a:t>
            </a:r>
          </a:p>
          <a:p>
            <a:pPr marL="201168" lvl="1" indent="0">
              <a:buNone/>
            </a:pPr>
            <a:r>
              <a:rPr lang="en-US" dirty="0"/>
              <a:t> Dorothy Parker on Katherine Hepburn</a:t>
            </a:r>
          </a:p>
          <a:p>
            <a:pPr marL="384048" lvl="2" indent="0">
              <a:buNone/>
            </a:pPr>
            <a:r>
              <a:rPr lang="en-US" sz="1800" dirty="0"/>
              <a:t>“She runs the gamut of emotions from A to B”</a:t>
            </a:r>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54</a:t>
            </a:fld>
            <a:endParaRPr lang="en-US">
              <a:solidFill>
                <a:schemeClr val="tx2"/>
              </a:solidFill>
            </a:endParaRPr>
          </a:p>
        </p:txBody>
      </p:sp>
    </p:spTree>
    <p:extLst>
      <p:ext uri="{BB962C8B-B14F-4D97-AF65-F5344CB8AC3E}">
        <p14:creationId xmlns:p14="http://schemas.microsoft.com/office/powerpoint/2010/main" val="790520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8" name="Rectangle 2"/>
          <p:cNvSpPr>
            <a:spLocks noGrp="1" noChangeArrowheads="1"/>
          </p:cNvSpPr>
          <p:nvPr>
            <p:ph type="title"/>
          </p:nvPr>
        </p:nvSpPr>
        <p:spPr>
          <a:xfrm>
            <a:off x="369277" y="605896"/>
            <a:ext cx="2313633" cy="5646208"/>
          </a:xfrm>
        </p:spPr>
        <p:txBody>
          <a:bodyPr anchor="ctr">
            <a:normAutofit/>
          </a:bodyPr>
          <a:lstStyle/>
          <a:p>
            <a:r>
              <a:rPr lang="en-US" sz="3100" dirty="0">
                <a:solidFill>
                  <a:srgbClr val="FFFFFF"/>
                </a:solidFill>
              </a:rPr>
              <a:t>Problems: </a:t>
            </a:r>
            <a:br>
              <a:rPr lang="en-US" sz="3100" dirty="0">
                <a:solidFill>
                  <a:srgbClr val="FFFFFF"/>
                </a:solidFill>
              </a:rPr>
            </a:br>
            <a:r>
              <a:rPr lang="en-US" sz="3100" dirty="0">
                <a:solidFill>
                  <a:srgbClr val="FFFFFF"/>
                </a:solidFill>
              </a:rPr>
              <a:t>What makes reviews hard to classify?</a:t>
            </a:r>
            <a:br>
              <a:rPr lang="en-US" sz="3100" dirty="0">
                <a:solidFill>
                  <a:srgbClr val="FFFFFF"/>
                </a:solidFill>
              </a:rPr>
            </a:br>
            <a:br>
              <a:rPr lang="en-US" sz="3100" dirty="0">
                <a:solidFill>
                  <a:srgbClr val="FFFFFF"/>
                </a:solidFill>
              </a:rPr>
            </a:br>
            <a:r>
              <a:rPr lang="en-US" sz="3100" dirty="0">
                <a:solidFill>
                  <a:srgbClr val="FFFFFF"/>
                </a:solidFill>
              </a:rPr>
              <a:t>Thwarted Expectations</a:t>
            </a:r>
            <a:br>
              <a:rPr lang="en-US" sz="3100" dirty="0">
                <a:solidFill>
                  <a:srgbClr val="FFFFFF"/>
                </a:solidFill>
              </a:rPr>
            </a:br>
            <a:r>
              <a:rPr lang="en-US" sz="3100" dirty="0">
                <a:solidFill>
                  <a:srgbClr val="FFFFFF"/>
                </a:solidFill>
              </a:rPr>
              <a:t>and Ordering Effects</a:t>
            </a:r>
          </a:p>
        </p:txBody>
      </p:sp>
      <p:sp>
        <p:nvSpPr>
          <p:cNvPr id="140" name="Rectangle 139">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939" name="Rectangle 3"/>
          <p:cNvSpPr>
            <a:spLocks noGrp="1" noChangeArrowheads="1"/>
          </p:cNvSpPr>
          <p:nvPr>
            <p:ph sz="quarter" idx="1"/>
          </p:nvPr>
        </p:nvSpPr>
        <p:spPr>
          <a:xfrm>
            <a:off x="3556512" y="605896"/>
            <a:ext cx="4810247" cy="5646208"/>
          </a:xfrm>
        </p:spPr>
        <p:txBody>
          <a:bodyPr anchor="ctr">
            <a:normAutofit/>
          </a:bodyPr>
          <a:lstStyle/>
          <a:p>
            <a:pPr lvl="1"/>
            <a:r>
              <a:rPr lang="en-US" dirty="0"/>
              <a:t>“This film should be </a:t>
            </a:r>
            <a:r>
              <a:rPr lang="en-US" b="1" dirty="0"/>
              <a:t>brilliant</a:t>
            </a:r>
            <a:r>
              <a:rPr lang="en-US" dirty="0"/>
              <a:t>.  It sounds like a </a:t>
            </a:r>
            <a:r>
              <a:rPr lang="en-US" b="1" dirty="0"/>
              <a:t>great</a:t>
            </a:r>
            <a:r>
              <a:rPr lang="en-US" dirty="0"/>
              <a:t> plot, the actors are </a:t>
            </a:r>
            <a:r>
              <a:rPr lang="en-US" b="1" dirty="0"/>
              <a:t>first grade</a:t>
            </a:r>
            <a:r>
              <a:rPr lang="en-US" dirty="0"/>
              <a:t>, and the supporting cast is </a:t>
            </a:r>
            <a:r>
              <a:rPr lang="en-US" b="1" dirty="0"/>
              <a:t>good</a:t>
            </a:r>
            <a:r>
              <a:rPr lang="en-US" dirty="0"/>
              <a:t> as well, and Stallone is attempting to deliver a </a:t>
            </a:r>
            <a:r>
              <a:rPr lang="en-US" b="1" dirty="0"/>
              <a:t>good </a:t>
            </a:r>
            <a:r>
              <a:rPr lang="en-US" dirty="0"/>
              <a:t>performance. </a:t>
            </a:r>
            <a:r>
              <a:rPr lang="en-US" u="sng" dirty="0"/>
              <a:t>However, it can’t hold up</a:t>
            </a:r>
            <a:r>
              <a:rPr lang="en-US" dirty="0"/>
              <a:t>.”</a:t>
            </a:r>
          </a:p>
          <a:p>
            <a:pPr lvl="1"/>
            <a:endParaRPr lang="en-US" dirty="0"/>
          </a:p>
          <a:p>
            <a:pPr lvl="1"/>
            <a:r>
              <a:rPr lang="en-US" dirty="0"/>
              <a:t>Well as usual Keanu Reeves is nothing special, but surprisingly, the </a:t>
            </a:r>
            <a:r>
              <a:rPr lang="en-US" b="1" dirty="0"/>
              <a:t>very talented </a:t>
            </a:r>
            <a:r>
              <a:rPr lang="en-US" dirty="0"/>
              <a:t>Laurence Fishbourne is </a:t>
            </a:r>
            <a:r>
              <a:rPr lang="en-US" u="sng" dirty="0"/>
              <a:t>not so good either</a:t>
            </a:r>
            <a:r>
              <a:rPr lang="en-US" dirty="0"/>
              <a:t>, I was surprised.</a:t>
            </a:r>
          </a:p>
          <a:p>
            <a:pPr lvl="1"/>
            <a:endParaRPr lang="en-US" dirty="0"/>
          </a:p>
        </p:txBody>
      </p:sp>
      <p:sp>
        <p:nvSpPr>
          <p:cNvPr id="4" name="Slide Number Placeholder 5"/>
          <p:cNvSpPr>
            <a:spLocks noGrp="1"/>
          </p:cNvSpPr>
          <p:nvPr>
            <p:ph type="sldNum" sz="quarter" idx="4294967295"/>
          </p:nvPr>
        </p:nvSpPr>
        <p:spPr>
          <a:xfrm>
            <a:off x="7592291" y="6459785"/>
            <a:ext cx="817071" cy="365125"/>
          </a:xfrm>
          <a:prstGeom prst="rect">
            <a:avLst/>
          </a:prstGeom>
        </p:spPr>
        <p:txBody>
          <a:bodyPr>
            <a:normAutofit/>
          </a:bodyPr>
          <a:lstStyle/>
          <a:p>
            <a:pPr>
              <a:spcAft>
                <a:spcPts val="600"/>
              </a:spcAft>
            </a:pPr>
            <a:fld id="{DCAB7E93-AD45-C349-8A19-0FCE009C7A3C}" type="slidenum">
              <a:rPr lang="en-US" smtClean="0">
                <a:solidFill>
                  <a:schemeClr val="tx2"/>
                </a:solidFill>
              </a:rPr>
              <a:pPr>
                <a:spcAft>
                  <a:spcPts val="600"/>
                </a:spcAft>
              </a:pPr>
              <a:t>55</a:t>
            </a:fld>
            <a:endParaRPr lang="en-US">
              <a:solidFill>
                <a:schemeClr val="tx2"/>
              </a:solidFill>
            </a:endParaRPr>
          </a:p>
        </p:txBody>
      </p:sp>
    </p:spTree>
    <p:extLst>
      <p:ext uri="{BB962C8B-B14F-4D97-AF65-F5344CB8AC3E}">
        <p14:creationId xmlns:p14="http://schemas.microsoft.com/office/powerpoint/2010/main" val="1392322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Parameter Estimation and Smoothing</a:t>
            </a:r>
          </a:p>
        </p:txBody>
      </p:sp>
    </p:spTree>
    <p:extLst>
      <p:ext uri="{BB962C8B-B14F-4D97-AF65-F5344CB8AC3E}">
        <p14:creationId xmlns:p14="http://schemas.microsoft.com/office/powerpoint/2010/main" val="1113420655"/>
      </p:ext>
    </p:extLst>
  </p:cSld>
  <p:clrMapOvr>
    <a:overrideClrMapping bg1="dk1" tx1="lt1" bg2="dk2" tx2="lt2" accent1="accent1" accent2="accent2" accent3="accent3" accent4="accent4" accent5="accent5" accent6="accent6" hlink="hlink" folHlink="folHlink"/>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3000" dirty="0">
                <a:latin typeface="Calibri" charset="0"/>
                <a:ea typeface="ＭＳ Ｐゴシック" charset="0"/>
                <a:cs typeface="ＭＳ Ｐゴシック" charset="0"/>
              </a:rPr>
              <a:t>Learning the Multinomial Na</a:t>
            </a:r>
            <a:r>
              <a:rPr lang="fr-FR" sz="3000" dirty="0" err="1">
                <a:latin typeface="Calibri" charset="0"/>
                <a:ea typeface="ＭＳ Ｐゴシック" charset="0"/>
                <a:cs typeface="ＭＳ Ｐゴシック" charset="0"/>
              </a:rPr>
              <a:t>ï</a:t>
            </a:r>
            <a:r>
              <a:rPr lang="en-US" sz="3000" dirty="0" err="1">
                <a:latin typeface="Calibri" charset="0"/>
                <a:ea typeface="ＭＳ Ｐゴシック" charset="0"/>
                <a:cs typeface="ＭＳ Ｐゴシック" charset="0"/>
              </a:rPr>
              <a:t>ve</a:t>
            </a:r>
            <a:r>
              <a:rPr lang="en-US" sz="3000" dirty="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p:txBody>
          <a:bodyPr/>
          <a:lstStyle/>
          <a:p>
            <a:r>
              <a:rPr lang="en-US" sz="2800" dirty="0">
                <a:latin typeface="Calibri" charset="0"/>
                <a:ea typeface="ＭＳ Ｐゴシック" charset="0"/>
              </a:rPr>
              <a:t>First attempt: maximum likelihood estimates, which simply use the frequencies in the data</a:t>
            </a:r>
          </a:p>
          <a:p>
            <a:endParaRPr lang="en-US" sz="2800" dirty="0">
              <a:latin typeface="Calibri" charset="0"/>
              <a:ea typeface="ＭＳ Ｐゴシック" charset="0"/>
            </a:endParaRPr>
          </a:p>
          <a:p>
            <a:pPr marL="0" indent="0" eaLnBrk="1" hangingPunct="1">
              <a:buNone/>
            </a:pPr>
            <a:endParaRPr lang="en-US" sz="2800" dirty="0">
              <a:latin typeface="Calibri" charset="0"/>
              <a:ea typeface="ＭＳ Ｐゴシック" charset="0"/>
            </a:endParaRPr>
          </a:p>
        </p:txBody>
      </p:sp>
      <p:sp>
        <p:nvSpPr>
          <p:cNvPr id="41990" name="TextBox 20"/>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graphicFrame>
        <p:nvGraphicFramePr>
          <p:cNvPr id="60" name="Object 2"/>
          <p:cNvGraphicFramePr>
            <a:graphicFrameLocks noChangeAspect="1"/>
          </p:cNvGraphicFramePr>
          <p:nvPr/>
        </p:nvGraphicFramePr>
        <p:xfrm>
          <a:off x="2530032" y="4523754"/>
          <a:ext cx="3870769" cy="1292846"/>
        </p:xfrm>
        <a:graphic>
          <a:graphicData uri="http://schemas.openxmlformats.org/presentationml/2006/ole">
            <mc:AlternateContent xmlns:mc="http://schemas.openxmlformats.org/markup-compatibility/2006">
              <mc:Choice xmlns:v="urn:schemas-microsoft-com:vml" Requires="v">
                <p:oleObj spid="_x0000_s6187" name="Equation" r:id="rId4" imgW="1739900" imgH="584200" progId="Equation.3">
                  <p:embed/>
                </p:oleObj>
              </mc:Choice>
              <mc:Fallback>
                <p:oleObj name="Equation" r:id="rId4" imgW="1739900" imgH="584200" progId="Equation.3">
                  <p:embed/>
                  <p:pic>
                    <p:nvPicPr>
                      <p:cNvPr id="60" name="Object 2"/>
                      <p:cNvPicPr>
                        <a:picLocks noChangeAspect="1" noChangeArrowheads="1"/>
                      </p:cNvPicPr>
                      <p:nvPr/>
                    </p:nvPicPr>
                    <p:blipFill>
                      <a:blip r:embed="rId5"/>
                      <a:srcRect/>
                      <a:stretch>
                        <a:fillRect/>
                      </a:stretch>
                    </p:blipFill>
                    <p:spPr bwMode="auto">
                      <a:xfrm>
                        <a:off x="2530032" y="4523754"/>
                        <a:ext cx="3870769" cy="1292846"/>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extLst>
              <p:ext uri="{D42A27DB-BD31-4B8C-83A1-F6EECF244321}">
                <p14:modId xmlns:p14="http://schemas.microsoft.com/office/powerpoint/2010/main" val="145594433"/>
              </p:ext>
            </p:extLst>
          </p:nvPr>
        </p:nvGraphicFramePr>
        <p:xfrm>
          <a:off x="2879445" y="2997955"/>
          <a:ext cx="3524250" cy="981075"/>
        </p:xfrm>
        <a:graphic>
          <a:graphicData uri="http://schemas.openxmlformats.org/presentationml/2006/ole">
            <mc:AlternateContent xmlns:mc="http://schemas.openxmlformats.org/markup-compatibility/2006">
              <mc:Choice xmlns:v="urn:schemas-microsoft-com:vml" Requires="v">
                <p:oleObj spid="_x0000_s6188" name="Equation" r:id="rId6" imgW="1587500" imgH="444500" progId="Equation.3">
                  <p:embed/>
                </p:oleObj>
              </mc:Choice>
              <mc:Fallback>
                <p:oleObj name="Equation" r:id="rId6" imgW="1587500" imgH="444500" progId="Equation.3">
                  <p:embed/>
                  <p:pic>
                    <p:nvPicPr>
                      <p:cNvPr id="61" name="Object 3"/>
                      <p:cNvPicPr>
                        <a:picLocks noChangeAspect="1" noChangeArrowheads="1"/>
                      </p:cNvPicPr>
                      <p:nvPr/>
                    </p:nvPicPr>
                    <p:blipFill>
                      <a:blip r:embed="rId7"/>
                      <a:srcRect/>
                      <a:stretch>
                        <a:fillRect/>
                      </a:stretch>
                    </p:blipFill>
                    <p:spPr bwMode="auto">
                      <a:xfrm>
                        <a:off x="2879445" y="2997955"/>
                        <a:ext cx="3524250" cy="9810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8554032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457200" y="3886200"/>
            <a:ext cx="8305800" cy="1600200"/>
          </a:xfrm>
        </p:spPr>
        <p:txBody>
          <a:bodyPr/>
          <a:lstStyle/>
          <a:p>
            <a:pPr>
              <a:lnSpc>
                <a:spcPct val="90000"/>
              </a:lnSpc>
            </a:pPr>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topic</a:t>
            </a:r>
          </a:p>
          <a:p>
            <a:pPr lvl="1">
              <a:lnSpc>
                <a:spcPct val="90000"/>
              </a:lnSpc>
            </a:pPr>
            <a:r>
              <a:rPr lang="en-US" sz="2400" dirty="0">
                <a:ea typeface="ＭＳ Ｐゴシック" charset="0"/>
                <a:cs typeface="Calibri"/>
              </a:rPr>
              <a:t>Use frequency of </a:t>
            </a:r>
            <a:r>
              <a:rPr lang="en-US" sz="2400" i="1" dirty="0">
                <a:ea typeface="ＭＳ Ｐゴシック" charset="0"/>
                <a:cs typeface="Calibri"/>
              </a:rPr>
              <a:t>w</a:t>
            </a:r>
            <a:r>
              <a:rPr lang="en-US" sz="2400" dirty="0">
                <a:ea typeface="ＭＳ Ｐゴシック" charset="0"/>
                <a:cs typeface="Calibri"/>
              </a:rPr>
              <a:t> in mega-document</a:t>
            </a:r>
            <a:endParaRPr lang="en-US" sz="24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a:p>
            <a:pPr eaLnBrk="1" hangingPunct="1">
              <a:lnSpc>
                <a:spcPct val="90000"/>
              </a:lnSpc>
            </a:pPr>
            <a:endParaRPr lang="en-US" sz="2200"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Parameter estimation</a:t>
            </a:r>
          </a:p>
        </p:txBody>
      </p:sp>
      <p:sp>
        <p:nvSpPr>
          <p:cNvPr id="58373" name="Text Box 6"/>
          <p:cNvSpPr txBox="1">
            <a:spLocks noChangeArrowheads="1"/>
          </p:cNvSpPr>
          <p:nvPr/>
        </p:nvSpPr>
        <p:spPr bwMode="auto">
          <a:xfrm>
            <a:off x="3657600" y="2590801"/>
            <a:ext cx="525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algn="ctr"/>
            <a:r>
              <a:rPr lang="en-US" dirty="0">
                <a:latin typeface="Calibri"/>
                <a:cs typeface="Calibri"/>
              </a:rPr>
              <a:t>fraction of times word </a:t>
            </a:r>
            <a:r>
              <a:rPr lang="en-US" i="1" dirty="0" err="1">
                <a:latin typeface="Calibri"/>
                <a:cs typeface="Calibri"/>
              </a:rPr>
              <a:t>w</a:t>
            </a:r>
            <a:r>
              <a:rPr lang="en-US" i="1" baseline="-25000" dirty="0" err="1">
                <a:latin typeface="Calibri"/>
                <a:cs typeface="Calibri"/>
              </a:rPr>
              <a:t>i</a:t>
            </a:r>
            <a:r>
              <a:rPr lang="en-US" dirty="0">
                <a:latin typeface="Calibri"/>
                <a:cs typeface="Calibri"/>
              </a:rPr>
              <a:t> appears </a:t>
            </a:r>
          </a:p>
          <a:p>
            <a:pPr algn="ctr"/>
            <a:r>
              <a:rPr lang="en-US" dirty="0">
                <a:latin typeface="Calibri"/>
                <a:cs typeface="Calibri"/>
              </a:rPr>
              <a:t>among all words in documents of topic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p:txBody>
      </p:sp>
      <p:graphicFrame>
        <p:nvGraphicFramePr>
          <p:cNvPr id="6" name="Object 2"/>
          <p:cNvGraphicFramePr>
            <a:graphicFrameLocks noChangeAspect="1"/>
          </p:cNvGraphicFramePr>
          <p:nvPr/>
        </p:nvGraphicFramePr>
        <p:xfrm>
          <a:off x="304800" y="2590800"/>
          <a:ext cx="3192462" cy="1066290"/>
        </p:xfrm>
        <a:graphic>
          <a:graphicData uri="http://schemas.openxmlformats.org/presentationml/2006/ole">
            <mc:AlternateContent xmlns:mc="http://schemas.openxmlformats.org/markup-compatibility/2006">
              <mc:Choice xmlns:v="urn:schemas-microsoft-com:vml" Requires="v">
                <p:oleObj spid="_x0000_s7190"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259080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0188802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576457" y="2240528"/>
            <a:ext cx="8077200" cy="1771650"/>
          </a:xfrm>
        </p:spPr>
        <p:txBody>
          <a:bodyPr>
            <a:noAutofit/>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sz="2000" dirty="0">
              <a:latin typeface="Calibri" charset="0"/>
              <a:ea typeface="ＭＳ Ｐゴシック" charset="0"/>
            </a:endParaRPr>
          </a:p>
          <a:p>
            <a:pPr lvl="1" eaLnBrk="1" hangingPunct="1">
              <a:lnSpc>
                <a:spcPct val="90000"/>
              </a:lnSpc>
            </a:pPr>
            <a:endParaRPr lang="en-US" sz="2000" dirty="0">
              <a:latin typeface="Calibri" charset="0"/>
              <a:ea typeface="ＭＳ Ｐゴシック" charset="0"/>
            </a:endParaRPr>
          </a:p>
          <a:p>
            <a:pPr marL="0" indent="0">
              <a:buNone/>
            </a:pPr>
            <a:endParaRPr lang="en-US" dirty="0">
              <a:latin typeface="Calibri" charset="0"/>
              <a:ea typeface="ＭＳ Ｐゴシック" charset="0"/>
            </a:endParaRPr>
          </a:p>
          <a:p>
            <a:pPr marL="0" indent="0">
              <a:buNone/>
            </a:pPr>
            <a:endParaRPr lang="en-US"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1828801" y="3227389"/>
          <a:ext cx="5508625" cy="854075"/>
        </p:xfrm>
        <a:graphic>
          <a:graphicData uri="http://schemas.openxmlformats.org/presentationml/2006/ole">
            <mc:AlternateContent xmlns:mc="http://schemas.openxmlformats.org/markup-compatibility/2006">
              <mc:Choice xmlns:v="urn:schemas-microsoft-com:vml" Requires="v">
                <p:oleObj spid="_x0000_s8235" name="Equation" r:id="rId4" imgW="3683000" imgH="571500" progId="Equation.3">
                  <p:embed/>
                </p:oleObj>
              </mc:Choice>
              <mc:Fallback>
                <p:oleObj name="Equation" r:id="rId4" imgW="3683000" imgH="571500" progId="Equation.3">
                  <p:embed/>
                  <p:pic>
                    <p:nvPicPr>
                      <p:cNvPr id="43011" name="Object 2"/>
                      <p:cNvPicPr>
                        <a:picLocks noChangeAspect="1" noChangeArrowheads="1"/>
                      </p:cNvPicPr>
                      <p:nvPr/>
                    </p:nvPicPr>
                    <p:blipFill>
                      <a:blip r:embed="rId5"/>
                      <a:srcRect/>
                      <a:stretch>
                        <a:fillRect/>
                      </a:stretch>
                    </p:blipFill>
                    <p:spPr bwMode="auto">
                      <a:xfrm>
                        <a:off x="1828801" y="3227389"/>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extLst>
              <p:ext uri="{D42A27DB-BD31-4B8C-83A1-F6EECF244321}">
                <p14:modId xmlns:p14="http://schemas.microsoft.com/office/powerpoint/2010/main" val="1556905015"/>
              </p:ext>
            </p:extLst>
          </p:nvPr>
        </p:nvGraphicFramePr>
        <p:xfrm>
          <a:off x="2362200" y="5410200"/>
          <a:ext cx="4194175" cy="622300"/>
        </p:xfrm>
        <a:graphic>
          <a:graphicData uri="http://schemas.openxmlformats.org/presentationml/2006/ole">
            <mc:AlternateContent xmlns:mc="http://schemas.openxmlformats.org/markup-compatibility/2006">
              <mc:Choice xmlns:v="urn:schemas-microsoft-com:vml" Requires="v">
                <p:oleObj spid="_x0000_s8236" name="Equation" r:id="rId6" imgW="1968500" imgH="292100" progId="Equation.3">
                  <p:embed/>
                </p:oleObj>
              </mc:Choice>
              <mc:Fallback>
                <p:oleObj name="Equation" r:id="rId6" imgW="1968500" imgH="292100" progId="Equation.3">
                  <p:embed/>
                  <p:pic>
                    <p:nvPicPr>
                      <p:cNvPr id="43012" name="Object 3"/>
                      <p:cNvPicPr>
                        <a:picLocks noChangeAspect="1" noChangeArrowheads="1"/>
                      </p:cNvPicPr>
                      <p:nvPr/>
                    </p:nvPicPr>
                    <p:blipFill>
                      <a:blip r:embed="rId7"/>
                      <a:srcRect/>
                      <a:stretch>
                        <a:fillRect/>
                      </a:stretch>
                    </p:blipFill>
                    <p:spPr bwMode="auto">
                      <a:xfrm>
                        <a:off x="2362200" y="541020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789771"/>
            <a:ext cx="103365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Sec.13.3</a:t>
            </a:r>
          </a:p>
        </p:txBody>
      </p:sp>
    </p:spTree>
    <p:extLst>
      <p:ext uri="{BB962C8B-B14F-4D97-AF65-F5344CB8AC3E}">
        <p14:creationId xmlns:p14="http://schemas.microsoft.com/office/powerpoint/2010/main" val="425860175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1013" cy="5143500"/>
          </a:xfrm>
          <a:prstGeom prst="rect">
            <a:avLst/>
          </a:prstGeom>
        </p:spPr>
      </p:pic>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a:p>
        </p:txBody>
      </p:sp>
    </p:spTree>
    <p:extLst>
      <p:ext uri="{BB962C8B-B14F-4D97-AF65-F5344CB8AC3E}">
        <p14:creationId xmlns:p14="http://schemas.microsoft.com/office/powerpoint/2010/main" val="808662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1219200"/>
            <a:ext cx="7467600" cy="742950"/>
          </a:xfrm>
        </p:spPr>
        <p:txBody>
          <a:bodyPr>
            <a:normAutofit fontScale="90000"/>
          </a:bodyPr>
          <a:lstStyle/>
          <a:p>
            <a:r>
              <a:rPr lang="en-US" dirty="0"/>
              <a:t>Laplace (add-1) smoothing for Na</a:t>
            </a:r>
            <a:r>
              <a:rPr lang="fr-FR" dirty="0" err="1"/>
              <a:t>ï</a:t>
            </a:r>
            <a:r>
              <a:rPr lang="en-US" dirty="0" err="1"/>
              <a:t>ve</a:t>
            </a:r>
            <a:r>
              <a:rPr lang="en-US" dirty="0"/>
              <a:t> Bayes</a:t>
            </a:r>
          </a:p>
        </p:txBody>
      </p:sp>
      <p:graphicFrame>
        <p:nvGraphicFramePr>
          <p:cNvPr id="11" name="Object 2"/>
          <p:cNvGraphicFramePr>
            <a:graphicFrameLocks noChangeAspect="1"/>
          </p:cNvGraphicFramePr>
          <p:nvPr/>
        </p:nvGraphicFramePr>
        <p:xfrm>
          <a:off x="1306514" y="2438401"/>
          <a:ext cx="4505325" cy="1350963"/>
        </p:xfrm>
        <a:graphic>
          <a:graphicData uri="http://schemas.openxmlformats.org/presentationml/2006/ole">
            <mc:AlternateContent xmlns:mc="http://schemas.openxmlformats.org/markup-compatibility/2006">
              <mc:Choice xmlns:v="urn:schemas-microsoft-com:vml" Requires="v">
                <p:oleObj spid="_x0000_s9280"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4" y="2438401"/>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4033838"/>
          <a:ext cx="3816350" cy="1681162"/>
        </p:xfrm>
        <a:graphic>
          <a:graphicData uri="http://schemas.openxmlformats.org/presentationml/2006/ole">
            <mc:AlternateContent xmlns:mc="http://schemas.openxmlformats.org/markup-compatibility/2006">
              <mc:Choice xmlns:v="urn:schemas-microsoft-com:vml" Requires="v">
                <p:oleObj spid="_x0000_s9281"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403383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2436360"/>
          <a:ext cx="4084638" cy="1350963"/>
        </p:xfrm>
        <a:graphic>
          <a:graphicData uri="http://schemas.openxmlformats.org/presentationml/2006/ole">
            <mc:AlternateContent xmlns:mc="http://schemas.openxmlformats.org/markup-compatibility/2006">
              <mc:Choice xmlns:v="urn:schemas-microsoft-com:vml" Requires="v">
                <p:oleObj spid="_x0000_s9282"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2436360"/>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102702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971550"/>
            <a:ext cx="7772400" cy="857250"/>
          </a:xfrm>
        </p:spPr>
        <p:txBody>
          <a:bodyPr>
            <a:normAutofit fontScale="90000"/>
          </a:bodyPr>
          <a:lstStyle/>
          <a:p>
            <a:r>
              <a:rPr lang="en-US" dirty="0"/>
              <a:t>Multinomial Naïve Bayes: Learning</a:t>
            </a:r>
          </a:p>
        </p:txBody>
      </p:sp>
      <p:sp>
        <p:nvSpPr>
          <p:cNvPr id="52230" name="Rectangle 4"/>
          <p:cNvSpPr>
            <a:spLocks noGrp="1" noChangeArrowheads="1"/>
          </p:cNvSpPr>
          <p:nvPr>
            <p:ph sz="quarter" idx="1"/>
          </p:nvPr>
        </p:nvSpPr>
        <p:spPr>
          <a:xfrm>
            <a:off x="152400" y="2989794"/>
            <a:ext cx="4572000" cy="2649007"/>
          </a:xfrm>
        </p:spPr>
        <p:txBody>
          <a:bodyPr/>
          <a:lstStyle/>
          <a:p>
            <a:pPr>
              <a:lnSpc>
                <a:spcPct val="90000"/>
              </a:lnSpc>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lnSpc>
                <a:spcPct val="90000"/>
              </a:lnSpc>
            </a:pPr>
            <a:r>
              <a:rPr lang="en-US" sz="2000" dirty="0">
                <a:latin typeface="Calibri"/>
                <a:cs typeface="Calibri"/>
              </a:rPr>
              <a:t>For each </a:t>
            </a:r>
            <a:r>
              <a:rPr lang="en-US" sz="2000" i="1" dirty="0" err="1">
                <a:latin typeface="Calibri"/>
                <a:cs typeface="Calibri"/>
              </a:rPr>
              <a:t>c</a:t>
            </a:r>
            <a:r>
              <a:rPr lang="en-US" sz="2000" i="1" baseline="-25000" dirty="0" err="1">
                <a:latin typeface="Calibri"/>
                <a:cs typeface="Calibri"/>
              </a:rPr>
              <a:t>j</a:t>
            </a:r>
            <a:r>
              <a:rPr lang="en-US" sz="2000" i="1" baseline="-25000" dirty="0">
                <a:latin typeface="Calibri"/>
                <a:cs typeface="Calibri"/>
              </a:rPr>
              <a:t> </a:t>
            </a:r>
            <a:r>
              <a:rPr lang="en-US" sz="2000" dirty="0">
                <a:latin typeface="Calibri"/>
                <a:cs typeface="Calibri"/>
              </a:rPr>
              <a:t>in </a:t>
            </a:r>
            <a:r>
              <a:rPr lang="en-US" sz="2000" i="1" dirty="0">
                <a:latin typeface="Calibri"/>
                <a:cs typeface="Calibri"/>
              </a:rPr>
              <a:t>C</a:t>
            </a:r>
            <a:r>
              <a:rPr lang="en-US" sz="2000" dirty="0">
                <a:latin typeface="Calibri"/>
                <a:cs typeface="Calibri"/>
              </a:rPr>
              <a:t> do</a:t>
            </a:r>
          </a:p>
          <a:p>
            <a:pPr marL="800100" lvl="2" indent="0">
              <a:buNone/>
            </a:pPr>
            <a:r>
              <a:rPr lang="en-US" i="1" dirty="0">
                <a:latin typeface="Calibri"/>
                <a:cs typeface="Calibri"/>
              </a:rPr>
              <a:t> </a:t>
            </a:r>
            <a:r>
              <a:rPr lang="en-US" i="1" dirty="0" err="1">
                <a:latin typeface="Calibri"/>
                <a:cs typeface="Calibri"/>
              </a:rPr>
              <a:t>docs</a:t>
            </a:r>
            <a:r>
              <a:rPr lang="en-US" i="1" baseline="-25000" dirty="0" err="1">
                <a:latin typeface="Calibri"/>
                <a:cs typeface="Calibri"/>
              </a:rPr>
              <a:t>j</a:t>
            </a:r>
            <a:r>
              <a:rPr lang="en-US" i="1" dirty="0">
                <a:latin typeface="Calibri"/>
                <a:cs typeface="Calibri"/>
              </a:rPr>
              <a:t> </a:t>
            </a:r>
            <a:r>
              <a:rPr lang="en-US" dirty="0">
                <a:latin typeface="Calibri"/>
                <a:cs typeface="Calibri"/>
                <a:sym typeface="Symbol" charset="2"/>
              </a:rPr>
              <a:t></a:t>
            </a:r>
            <a:r>
              <a:rPr lang="en-US" i="1" dirty="0">
                <a:latin typeface="Calibri"/>
                <a:cs typeface="Calibri"/>
                <a:sym typeface="Symbol" charset="2"/>
              </a:rPr>
              <a:t> </a:t>
            </a:r>
            <a:r>
              <a:rPr lang="en-US" dirty="0">
                <a:latin typeface="Calibri"/>
                <a:cs typeface="Calibri"/>
                <a:sym typeface="Symbol" charset="2"/>
              </a:rPr>
              <a:t>all docs with  class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a:p>
            <a:pPr>
              <a:spcBef>
                <a:spcPts val="0"/>
              </a:spcBef>
            </a:pPr>
            <a:endParaRPr lang="en-US" sz="2200" dirty="0">
              <a:latin typeface="Calibri"/>
              <a:cs typeface="Calibri"/>
            </a:endParaRPr>
          </a:p>
        </p:txBody>
      </p:sp>
      <p:graphicFrame>
        <p:nvGraphicFramePr>
          <p:cNvPr id="52226" name="Object 2"/>
          <p:cNvGraphicFramePr>
            <a:graphicFrameLocks noChangeAspect="1"/>
          </p:cNvGraphicFramePr>
          <p:nvPr/>
        </p:nvGraphicFramePr>
        <p:xfrm>
          <a:off x="5233148" y="4343401"/>
          <a:ext cx="3606053" cy="785935"/>
        </p:xfrm>
        <a:graphic>
          <a:graphicData uri="http://schemas.openxmlformats.org/presentationml/2006/ole">
            <mc:AlternateContent xmlns:mc="http://schemas.openxmlformats.org/markup-compatibility/2006">
              <mc:Choice xmlns:v="urn:schemas-microsoft-com:vml" Requires="v">
                <p:oleObj spid="_x0000_s10283" name="Equation" r:id="rId3" imgW="1981200" imgH="431800" progId="Equation.3">
                  <p:embed/>
                </p:oleObj>
              </mc:Choice>
              <mc:Fallback>
                <p:oleObj name="Equation" r:id="rId3" imgW="1981200" imgH="431800" progId="Equation.3">
                  <p:embed/>
                  <p:pic>
                    <p:nvPicPr>
                      <p:cNvPr id="52226" name="Object 2"/>
                      <p:cNvPicPr>
                        <a:picLocks noChangeAspect="1" noChangeArrowheads="1"/>
                      </p:cNvPicPr>
                      <p:nvPr/>
                    </p:nvPicPr>
                    <p:blipFill>
                      <a:blip r:embed="rId4"/>
                      <a:srcRect/>
                      <a:stretch>
                        <a:fillRect/>
                      </a:stretch>
                    </p:blipFill>
                    <p:spPr bwMode="auto">
                      <a:xfrm>
                        <a:off x="5233148" y="4343401"/>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4114800"/>
          <a:ext cx="3200400" cy="742122"/>
        </p:xfrm>
        <a:graphic>
          <a:graphicData uri="http://schemas.openxmlformats.org/presentationml/2006/ole">
            <mc:AlternateContent xmlns:mc="http://schemas.openxmlformats.org/markup-compatibility/2006">
              <mc:Choice xmlns:v="urn:schemas-microsoft-com:vml" Requires="v">
                <p:oleObj spid="_x0000_s10284" name="Equation" r:id="rId5" imgW="1752600" imgH="406400" progId="Equation.3">
                  <p:embed/>
                </p:oleObj>
              </mc:Choice>
              <mc:Fallback>
                <p:oleObj name="Equation" r:id="rId5" imgW="1752600" imgH="406400" progId="Equation.3">
                  <p:embed/>
                  <p:pic>
                    <p:nvPicPr>
                      <p:cNvPr id="52227" name="Object 3"/>
                      <p:cNvPicPr>
                        <a:picLocks noChangeAspect="1" noChangeArrowheads="1"/>
                      </p:cNvPicPr>
                      <p:nvPr/>
                    </p:nvPicPr>
                    <p:blipFill>
                      <a:blip r:embed="rId6"/>
                      <a:srcRect/>
                      <a:stretch>
                        <a:fillRect/>
                      </a:stretch>
                    </p:blipFill>
                    <p:spPr bwMode="auto">
                      <a:xfrm>
                        <a:off x="1066800" y="411480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971800"/>
            <a:ext cx="5791200" cy="1524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200" dirty="0">
                <a:latin typeface="Calibri"/>
                <a:cs typeface="Calibri"/>
              </a:rPr>
              <a:t>Calculate </a:t>
            </a:r>
            <a:r>
              <a:rPr lang="en-US" sz="2200" i="1" dirty="0">
                <a:latin typeface="Calibri"/>
                <a:cs typeface="Calibri"/>
              </a:rPr>
              <a:t>P</a:t>
            </a:r>
            <a:r>
              <a:rPr lang="en-US" sz="2200" dirty="0">
                <a:latin typeface="Calibri"/>
                <a:cs typeface="Calibri"/>
              </a:rPr>
              <a:t>(</a:t>
            </a:r>
            <a:r>
              <a:rPr lang="en-US" sz="2200" i="1" dirty="0" err="1">
                <a:latin typeface="Calibri"/>
                <a:cs typeface="Calibri"/>
              </a:rPr>
              <a:t>w</a:t>
            </a:r>
            <a:r>
              <a:rPr lang="en-US" sz="2200" i="1" baseline="-25000" dirty="0" err="1">
                <a:latin typeface="Calibri"/>
                <a:cs typeface="Calibri"/>
              </a:rPr>
              <a:t>k</a:t>
            </a:r>
            <a:r>
              <a:rPr lang="en-US" sz="2200" i="1" dirty="0">
                <a:latin typeface="Calibri"/>
                <a:cs typeface="Calibri"/>
              </a:rPr>
              <a:t> </a:t>
            </a:r>
            <a:r>
              <a:rPr lang="en-US" sz="2200" dirty="0">
                <a:latin typeface="Calibri"/>
                <a:cs typeface="Calibri"/>
              </a:rPr>
              <a:t>|</a:t>
            </a:r>
            <a:r>
              <a:rPr lang="en-US" sz="2200" i="1" dirty="0">
                <a:latin typeface="Calibri"/>
                <a:cs typeface="Calibri"/>
              </a:rPr>
              <a:t> </a:t>
            </a:r>
            <a:r>
              <a:rPr lang="en-US" sz="2200" i="1" dirty="0" err="1">
                <a:latin typeface="Calibri"/>
                <a:cs typeface="Calibri"/>
              </a:rPr>
              <a:t>c</a:t>
            </a:r>
            <a:r>
              <a:rPr lang="en-US" sz="2200" i="1" baseline="-25000" dirty="0" err="1">
                <a:latin typeface="Calibri"/>
                <a:cs typeface="Calibri"/>
              </a:rPr>
              <a:t>j</a:t>
            </a:r>
            <a:r>
              <a:rPr lang="en-US" sz="2200" dirty="0">
                <a:latin typeface="Calibri"/>
                <a:cs typeface="Calibri"/>
              </a:rPr>
              <a:t>)</a:t>
            </a:r>
            <a:r>
              <a:rPr lang="en-US" sz="2200" i="1" dirty="0">
                <a:latin typeface="Calibri"/>
                <a:cs typeface="Calibri"/>
              </a:rPr>
              <a:t> </a:t>
            </a:r>
            <a:r>
              <a:rPr lang="en-US" sz="2200" dirty="0">
                <a:latin typeface="Calibri"/>
                <a:cs typeface="Calibri"/>
              </a:rPr>
              <a:t>terms</a:t>
            </a:r>
          </a:p>
          <a:p>
            <a:pPr lvl="1">
              <a:spcBef>
                <a:spcPts val="0"/>
              </a:spcBef>
            </a:pP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single doc containing all </a:t>
            </a:r>
            <a:r>
              <a:rPr lang="en-US" i="1" dirty="0" err="1">
                <a:latin typeface="Calibri"/>
                <a:ea typeface="ＭＳ Ｐゴシック" charset="-128"/>
                <a:cs typeface="Calibri"/>
              </a:rPr>
              <a:t>docs</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a:p>
            <a:pPr lvl="1">
              <a:spcBef>
                <a:spcPts val="0"/>
              </a:spcBef>
            </a:pPr>
            <a:r>
              <a:rPr lang="en-US" dirty="0">
                <a:latin typeface="Calibri"/>
                <a:ea typeface="ＭＳ Ｐゴシック" charset="-128"/>
                <a:cs typeface="Calibri"/>
              </a:rPr>
              <a:t>For</a:t>
            </a:r>
            <a:r>
              <a:rPr lang="en-US" i="1" baseline="-25000" dirty="0">
                <a:latin typeface="Calibri"/>
                <a:ea typeface="ＭＳ Ｐゴシック" charset="-128"/>
                <a:cs typeface="Calibri"/>
              </a:rPr>
              <a:t> </a:t>
            </a:r>
            <a:r>
              <a:rPr lang="en-US" dirty="0">
                <a:latin typeface="Calibri"/>
                <a:ea typeface="ＭＳ Ｐゴシック" charset="-128"/>
                <a:cs typeface="Calibri"/>
              </a:rPr>
              <a:t>each word </a:t>
            </a:r>
            <a:r>
              <a:rPr lang="en-US" i="1" dirty="0" err="1">
                <a:latin typeface="Calibri"/>
                <a:ea typeface="ＭＳ Ｐゴシック" charset="-128"/>
                <a:cs typeface="Calibri"/>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a:latin typeface="Calibri"/>
                <a:ea typeface="ＭＳ Ｐゴシック" charset="-128"/>
                <a:cs typeface="Calibri"/>
              </a:rPr>
              <a:t>Vocabulary</a:t>
            </a:r>
          </a:p>
          <a:p>
            <a:pPr marL="800100" lvl="2" indent="0">
              <a:spcBef>
                <a:spcPts val="0"/>
              </a:spcBef>
              <a:buNone/>
            </a:pPr>
            <a:r>
              <a:rPr lang="en-US" i="1" dirty="0">
                <a:latin typeface="Calibri"/>
                <a:ea typeface="ＭＳ Ｐゴシック" charset="-128"/>
                <a:cs typeface="Calibri"/>
              </a:rPr>
              <a:t>    </a:t>
            </a:r>
            <a:r>
              <a:rPr lang="en-US" i="1" dirty="0" err="1">
                <a:latin typeface="Calibri"/>
                <a:ea typeface="ＭＳ Ｐゴシック" charset="-128"/>
                <a:cs typeface="Calibri"/>
              </a:rPr>
              <a:t>n</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sym typeface="Symbol" charset="2"/>
              </a:rPr>
              <a:t> # of occurrences of </a:t>
            </a:r>
            <a:r>
              <a:rPr lang="en-US" i="1" dirty="0" err="1">
                <a:latin typeface="Calibri"/>
                <a:ea typeface="ＭＳ Ｐゴシック" charset="-128"/>
                <a:cs typeface="Calibri"/>
                <a:sym typeface="Symbol" charset="2"/>
              </a:rPr>
              <a:t>w</a:t>
            </a:r>
            <a:r>
              <a:rPr lang="en-US" i="1" baseline="-25000" dirty="0" err="1">
                <a:latin typeface="Calibri"/>
                <a:ea typeface="ＭＳ Ｐゴシック" charset="-128"/>
                <a:cs typeface="Calibri"/>
              </a:rPr>
              <a:t>k</a:t>
            </a:r>
            <a:r>
              <a:rPr lang="en-US" i="1" dirty="0">
                <a:latin typeface="Calibri"/>
                <a:ea typeface="ＭＳ Ｐゴシック" charset="-128"/>
                <a:cs typeface="Calibri"/>
              </a:rPr>
              <a:t> </a:t>
            </a:r>
            <a:r>
              <a:rPr lang="en-US" dirty="0">
                <a:latin typeface="Calibri"/>
                <a:ea typeface="ＭＳ Ｐゴシック" charset="-128"/>
                <a:cs typeface="Calibri"/>
              </a:rPr>
              <a:t>in </a:t>
            </a:r>
            <a:r>
              <a:rPr lang="en-US" i="1" dirty="0" err="1">
                <a:latin typeface="Calibri"/>
                <a:ea typeface="ＭＳ Ｐゴシック" charset="-128"/>
                <a:cs typeface="Calibri"/>
              </a:rPr>
              <a:t>Text</a:t>
            </a:r>
            <a:r>
              <a:rPr lang="en-US" i="1" baseline="-25000" dirty="0" err="1">
                <a:latin typeface="Calibri"/>
                <a:ea typeface="ＭＳ Ｐゴシック" charset="-128"/>
                <a:cs typeface="Calibri"/>
              </a:rPr>
              <a:t>j</a:t>
            </a:r>
            <a:endParaRPr lang="en-US" i="1" baseline="-25000" dirty="0">
              <a:latin typeface="Calibri"/>
              <a:ea typeface="ＭＳ Ｐゴシック" charset="-128"/>
              <a:cs typeface="Calibri"/>
            </a:endParaRPr>
          </a:p>
        </p:txBody>
      </p:sp>
      <p:sp>
        <p:nvSpPr>
          <p:cNvPr id="9" name="Rectangle 4"/>
          <p:cNvSpPr txBox="1">
            <a:spLocks noChangeArrowheads="1"/>
          </p:cNvSpPr>
          <p:nvPr/>
        </p:nvSpPr>
        <p:spPr bwMode="auto">
          <a:xfrm>
            <a:off x="152400" y="2438400"/>
            <a:ext cx="5410200" cy="381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200" dirty="0">
                <a:latin typeface="Calibri" charset="0"/>
              </a:rPr>
              <a:t>From training corpus, extract </a:t>
            </a:r>
            <a:r>
              <a:rPr lang="en-US" sz="2200" i="1" dirty="0">
                <a:latin typeface="Times New Roman" charset="0"/>
              </a:rPr>
              <a:t>Vocabulary</a:t>
            </a:r>
            <a:endParaRPr lang="en-US" sz="2200" dirty="0">
              <a:latin typeface="Calibri" charset="0"/>
            </a:endParaRPr>
          </a:p>
        </p:txBody>
      </p:sp>
    </p:spTree>
    <p:extLst>
      <p:ext uri="{BB962C8B-B14F-4D97-AF65-F5344CB8AC3E}">
        <p14:creationId xmlns:p14="http://schemas.microsoft.com/office/powerpoint/2010/main" val="84436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p:cNvSpPr>
            <a:spLocks noGrp="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endParaRPr>
          </a:p>
        </p:txBody>
      </p:sp>
      <p:sp>
        <p:nvSpPr>
          <p:cNvPr id="6" name="Subtitle 5"/>
          <p:cNvSpPr>
            <a:spLocks noGrp="1"/>
          </p:cNvSpPr>
          <p:nvPr>
            <p:ph type="subTitle" idx="1"/>
          </p:nvPr>
        </p:nvSpPr>
        <p:spPr>
          <a:xfrm>
            <a:off x="825038" y="5225240"/>
            <a:ext cx="7543800" cy="1143000"/>
          </a:xfrm>
        </p:spPr>
        <p:txBody>
          <a:bodyPr>
            <a:normAutofit/>
          </a:bodyPr>
          <a:lstStyle/>
          <a:p>
            <a:r>
              <a:rPr lang="en-US">
                <a:solidFill>
                  <a:srgbClr val="FFFFFF"/>
                </a:solidFill>
                <a:ea typeface="ＭＳ Ｐゴシック" charset="0"/>
                <a:cs typeface="Calibri"/>
              </a:rPr>
              <a:t>Precision, Recall, and the F measure</a:t>
            </a:r>
          </a:p>
        </p:txBody>
      </p:sp>
    </p:spTree>
    <p:extLst>
      <p:ext uri="{BB962C8B-B14F-4D97-AF65-F5344CB8AC3E}">
        <p14:creationId xmlns:p14="http://schemas.microsoft.com/office/powerpoint/2010/main" val="380899969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 name="Rectangle 20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0" name="Rectangle 20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2" name="Straight Connector 21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4" name="Rectangle 213">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7" name="Rectangle 2"/>
          <p:cNvSpPr>
            <a:spLocks noGrp="1" noChangeArrowheads="1"/>
          </p:cNvSpPr>
          <p:nvPr>
            <p:ph type="title"/>
          </p:nvPr>
        </p:nvSpPr>
        <p:spPr>
          <a:xfrm>
            <a:off x="798897" y="5120640"/>
            <a:ext cx="7543800" cy="822960"/>
          </a:xfrm>
        </p:spPr>
        <p:txBody>
          <a:bodyPr vert="horz" lIns="91440" tIns="45720" rIns="91440" bIns="45720" rtlCol="0" anchor="b">
            <a:normAutofit/>
          </a:bodyPr>
          <a:lstStyle/>
          <a:p>
            <a:r>
              <a:rPr lang="en-US" sz="3100">
                <a:solidFill>
                  <a:srgbClr val="FFFFFF"/>
                </a:solidFill>
              </a:rPr>
              <a:t>The 2-by-2 contingency table</a:t>
            </a:r>
          </a:p>
        </p:txBody>
      </p:sp>
      <p:sp>
        <p:nvSpPr>
          <p:cNvPr id="218" name="Rectangle 217">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8420" name="Group 4"/>
          <p:cNvGraphicFramePr>
            <a:graphicFrameLocks noGrp="1"/>
          </p:cNvGraphicFramePr>
          <p:nvPr>
            <p:extLst>
              <p:ext uri="{D42A27DB-BD31-4B8C-83A1-F6EECF244321}">
                <p14:modId xmlns:p14="http://schemas.microsoft.com/office/powerpoint/2010/main" val="4170584056"/>
              </p:ext>
            </p:extLst>
          </p:nvPr>
        </p:nvGraphicFramePr>
        <p:xfrm>
          <a:off x="537889" y="1502140"/>
          <a:ext cx="8069045" cy="1901382"/>
        </p:xfrm>
        <a:graphic>
          <a:graphicData uri="http://schemas.openxmlformats.org/drawingml/2006/table">
            <a:tbl>
              <a:tblPr>
                <a:tableStyleId>{8EC20E35-A176-4012-BC5E-935CFFF8708E}</a:tableStyleId>
              </a:tblPr>
              <a:tblGrid>
                <a:gridCol w="2938893">
                  <a:extLst>
                    <a:ext uri="{9D8B030D-6E8A-4147-A177-3AD203B41FA5}">
                      <a16:colId xmlns:a16="http://schemas.microsoft.com/office/drawing/2014/main" val="20000"/>
                    </a:ext>
                  </a:extLst>
                </a:gridCol>
                <a:gridCol w="2565076">
                  <a:extLst>
                    <a:ext uri="{9D8B030D-6E8A-4147-A177-3AD203B41FA5}">
                      <a16:colId xmlns:a16="http://schemas.microsoft.com/office/drawing/2014/main" val="20001"/>
                    </a:ext>
                  </a:extLst>
                </a:gridCol>
                <a:gridCol w="2565076">
                  <a:extLst>
                    <a:ext uri="{9D8B030D-6E8A-4147-A177-3AD203B41FA5}">
                      <a16:colId xmlns:a16="http://schemas.microsoft.com/office/drawing/2014/main" val="20002"/>
                    </a:ext>
                  </a:extLst>
                </a:gridCol>
              </a:tblGrid>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correct</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not correct</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0"/>
                  </a:ext>
                </a:extLst>
              </a:tr>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selected</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tp</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fp</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1"/>
                  </a:ext>
                </a:extLst>
              </a:tr>
              <a:tr h="63379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not selected</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fn</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300" b="0" u="none" strike="noStrike" cap="none" normalizeH="0" baseline="0">
                          <a:ln>
                            <a:noFill/>
                          </a:ln>
                          <a:solidFill>
                            <a:schemeClr val="tx1"/>
                          </a:solidFill>
                          <a:effectLst/>
                        </a:rPr>
                        <a:t>tn</a:t>
                      </a:r>
                      <a:endParaRPr kumimoji="0" lang="en-US" sz="3300" b="0" i="0" u="none" strike="noStrike" cap="none" normalizeH="0" baseline="0">
                        <a:ln>
                          <a:noFill/>
                        </a:ln>
                        <a:solidFill>
                          <a:schemeClr val="tx1"/>
                        </a:solidFill>
                        <a:effectLst/>
                        <a:latin typeface="+mn-lt"/>
                        <a:ea typeface="ＭＳ Ｐゴシック" charset="0"/>
                        <a:cs typeface="ＭＳ Ｐゴシック" charset="0"/>
                      </a:endParaRPr>
                    </a:p>
                  </a:txBody>
                  <a:tcPr marL="125730" marR="125730" marT="47149" marB="47149" horzOverflow="overflow"/>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23041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37" name="Rectangle 2"/>
          <p:cNvSpPr>
            <a:spLocks noGrp="1" noChangeArrowheads="1"/>
          </p:cNvSpPr>
          <p:nvPr>
            <p:ph type="title"/>
          </p:nvPr>
        </p:nvSpPr>
        <p:spPr>
          <a:xfrm>
            <a:off x="369277" y="516835"/>
            <a:ext cx="2313633" cy="2103875"/>
          </a:xfrm>
        </p:spPr>
        <p:txBody>
          <a:bodyPr>
            <a:normAutofit/>
          </a:bodyPr>
          <a:lstStyle/>
          <a:p>
            <a:pPr eaLnBrk="1" hangingPunct="1"/>
            <a:r>
              <a:rPr lang="en-US" sz="3100">
                <a:solidFill>
                  <a:srgbClr val="FFFFFF"/>
                </a:solidFill>
                <a:ea typeface="ＭＳ Ｐゴシック" charset="0"/>
                <a:cs typeface="ＭＳ Ｐゴシック" charset="0"/>
              </a:rPr>
              <a:t>Precision and recall</a:t>
            </a:r>
          </a:p>
        </p:txBody>
      </p:sp>
      <p:sp>
        <p:nvSpPr>
          <p:cNvPr id="65538" name="Rectangle 3"/>
          <p:cNvSpPr>
            <a:spLocks noGrp="1" noChangeArrowheads="1"/>
          </p:cNvSpPr>
          <p:nvPr>
            <p:ph type="body" idx="1"/>
          </p:nvPr>
        </p:nvSpPr>
        <p:spPr>
          <a:xfrm>
            <a:off x="369278" y="2653800"/>
            <a:ext cx="2313633" cy="3335519"/>
          </a:xfrm>
        </p:spPr>
        <p:txBody>
          <a:bodyPr>
            <a:normAutofit/>
          </a:bodyPr>
          <a:lstStyle/>
          <a:p>
            <a:pPr eaLnBrk="1" hangingPunct="1"/>
            <a:r>
              <a:rPr lang="en-US" sz="1300" b="1" dirty="0">
                <a:solidFill>
                  <a:srgbClr val="FFFFFF"/>
                </a:solidFill>
                <a:ea typeface="ＭＳ Ｐゴシック" charset="0"/>
                <a:cs typeface="ＭＳ Ｐゴシック" charset="0"/>
              </a:rPr>
              <a:t>Precision</a:t>
            </a:r>
            <a:r>
              <a:rPr lang="en-US" sz="1300" dirty="0">
                <a:solidFill>
                  <a:srgbClr val="FFFFFF"/>
                </a:solidFill>
                <a:ea typeface="ＭＳ Ｐゴシック" charset="0"/>
                <a:cs typeface="ＭＳ Ｐゴシック" charset="0"/>
              </a:rPr>
              <a:t>: % of selected items that are correct</a:t>
            </a:r>
            <a:br>
              <a:rPr lang="en-US" sz="1300" dirty="0">
                <a:solidFill>
                  <a:srgbClr val="FFFFFF"/>
                </a:solidFill>
                <a:ea typeface="ＭＳ Ｐゴシック" charset="0"/>
                <a:cs typeface="ＭＳ Ｐゴシック" charset="0"/>
              </a:rPr>
            </a:br>
            <a:r>
              <a:rPr lang="en-US" sz="1300" b="1" dirty="0">
                <a:solidFill>
                  <a:srgbClr val="FFFFFF"/>
                </a:solidFill>
                <a:ea typeface="ＭＳ Ｐゴシック" charset="0"/>
                <a:cs typeface="ＭＳ Ｐゴシック" charset="0"/>
              </a:rPr>
              <a:t>Recall</a:t>
            </a:r>
            <a:r>
              <a:rPr lang="en-US" sz="1300" dirty="0">
                <a:solidFill>
                  <a:srgbClr val="FFFFFF"/>
                </a:solidFill>
                <a:ea typeface="ＭＳ Ｐゴシック" charset="0"/>
                <a:cs typeface="ＭＳ Ｐゴシック" charset="0"/>
              </a:rPr>
              <a:t>: % of correct items that are selected</a:t>
            </a:r>
          </a:p>
          <a:p>
            <a:pPr eaLnBrk="1" hangingPunct="1"/>
            <a:endParaRPr lang="en-US" sz="1300" dirty="0">
              <a:solidFill>
                <a:srgbClr val="FFFFFF"/>
              </a:solidFill>
              <a:ea typeface="ＭＳ Ｐゴシック" charset="0"/>
              <a:cs typeface="ＭＳ Ｐゴシック" charset="0"/>
            </a:endParaRPr>
          </a:p>
        </p:txBody>
      </p:sp>
      <p:sp>
        <p:nvSpPr>
          <p:cNvPr id="141" name="Rectangle 14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8420" name="Group 4"/>
          <p:cNvGraphicFramePr>
            <a:graphicFrameLocks noGrp="1"/>
          </p:cNvGraphicFramePr>
          <p:nvPr>
            <p:extLst>
              <p:ext uri="{D42A27DB-BD31-4B8C-83A1-F6EECF244321}">
                <p14:modId xmlns:p14="http://schemas.microsoft.com/office/powerpoint/2010/main" val="843254790"/>
              </p:ext>
            </p:extLst>
          </p:nvPr>
        </p:nvGraphicFramePr>
        <p:xfrm>
          <a:off x="3484937" y="381000"/>
          <a:ext cx="5098564" cy="2710999"/>
        </p:xfrm>
        <a:graphic>
          <a:graphicData uri="http://schemas.openxmlformats.org/drawingml/2006/table">
            <a:tbl>
              <a:tblPr/>
              <a:tblGrid>
                <a:gridCol w="1867976">
                  <a:extLst>
                    <a:ext uri="{9D8B030D-6E8A-4147-A177-3AD203B41FA5}">
                      <a16:colId xmlns:a16="http://schemas.microsoft.com/office/drawing/2014/main" val="20000"/>
                    </a:ext>
                  </a:extLst>
                </a:gridCol>
                <a:gridCol w="1615294">
                  <a:extLst>
                    <a:ext uri="{9D8B030D-6E8A-4147-A177-3AD203B41FA5}">
                      <a16:colId xmlns:a16="http://schemas.microsoft.com/office/drawing/2014/main" val="20001"/>
                    </a:ext>
                  </a:extLst>
                </a:gridCol>
                <a:gridCol w="1615294">
                  <a:extLst>
                    <a:ext uri="{9D8B030D-6E8A-4147-A177-3AD203B41FA5}">
                      <a16:colId xmlns:a16="http://schemas.microsoft.com/office/drawing/2014/main" val="20002"/>
                    </a:ext>
                  </a:extLst>
                </a:gridCol>
              </a:tblGrid>
              <a:tr h="1053404">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2900" b="0" i="0" u="none" strike="noStrike" cap="none" normalizeH="0" baseline="0">
                        <a:ln>
                          <a:noFill/>
                        </a:ln>
                        <a:solidFill>
                          <a:schemeClr val="tx1"/>
                        </a:solidFill>
                        <a:effectLst/>
                        <a:latin typeface="+mn-lt"/>
                        <a:ea typeface="ＭＳ Ｐゴシック" charset="0"/>
                        <a:cs typeface="ＭＳ Ｐゴシック" charset="0"/>
                      </a:endParaRP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correct</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not correct</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191">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selected</a:t>
                      </a: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tp</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fp</a:t>
                      </a: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53404">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not selected</a:t>
                      </a:r>
                    </a:p>
                  </a:txBody>
                  <a:tcPr marL="134764" marR="134764" marT="50536" marB="50536"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a:ln>
                            <a:noFill/>
                          </a:ln>
                          <a:solidFill>
                            <a:schemeClr val="tx1"/>
                          </a:solidFill>
                          <a:effectLst/>
                          <a:latin typeface="+mn-lt"/>
                          <a:ea typeface="ＭＳ Ｐゴシック" charset="0"/>
                          <a:cs typeface="ＭＳ Ｐゴシック" charset="0"/>
                        </a:rPr>
                        <a:t>fn</a:t>
                      </a:r>
                    </a:p>
                  </a:txBody>
                  <a:tcPr marL="134764" marR="134764" marT="50536" marB="50536"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dirty="0" err="1">
                          <a:ln>
                            <a:noFill/>
                          </a:ln>
                          <a:solidFill>
                            <a:schemeClr val="tx1"/>
                          </a:solidFill>
                          <a:effectLst/>
                          <a:latin typeface="+mn-lt"/>
                          <a:ea typeface="ＭＳ Ｐゴシック" charset="0"/>
                          <a:cs typeface="ＭＳ Ｐゴシック" charset="0"/>
                        </a:rPr>
                        <a:t>tn</a:t>
                      </a:r>
                      <a:endParaRPr kumimoji="0" lang="en-US" sz="2900" b="0" i="0" u="none" strike="noStrike" cap="none" normalizeH="0" baseline="0" dirty="0">
                        <a:ln>
                          <a:noFill/>
                        </a:ln>
                        <a:solidFill>
                          <a:schemeClr val="tx1"/>
                        </a:solidFill>
                        <a:effectLst/>
                        <a:latin typeface="+mn-lt"/>
                        <a:ea typeface="ＭＳ Ｐゴシック" charset="0"/>
                        <a:cs typeface="ＭＳ Ｐゴシック" charset="0"/>
                      </a:endParaRPr>
                    </a:p>
                  </a:txBody>
                  <a:tcPr marL="134764" marR="134764" marT="50536" marB="50536"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Rectangle 1">
            <a:extLst>
              <a:ext uri="{FF2B5EF4-FFF2-40B4-BE49-F238E27FC236}">
                <a16:creationId xmlns:a16="http://schemas.microsoft.com/office/drawing/2014/main" id="{11E37B82-2A70-EA49-A806-30C30301F8FF}"/>
              </a:ext>
            </a:extLst>
          </p:cNvPr>
          <p:cNvSpPr/>
          <p:nvPr/>
        </p:nvSpPr>
        <p:spPr>
          <a:xfrm>
            <a:off x="3441130" y="3769190"/>
            <a:ext cx="5837341" cy="646331"/>
          </a:xfrm>
          <a:prstGeom prst="rect">
            <a:avLst/>
          </a:prstGeom>
        </p:spPr>
        <p:txBody>
          <a:bodyPr wrap="square">
            <a:spAutoFit/>
          </a:bodyPr>
          <a:lstStyle/>
          <a:p>
            <a:r>
              <a:rPr lang="en-US" dirty="0">
                <a:latin typeface="NimbusRomNo9L"/>
              </a:rPr>
              <a:t>Precision </a:t>
            </a:r>
            <a:r>
              <a:rPr lang="en-US" dirty="0">
                <a:latin typeface="CMR10"/>
              </a:rPr>
              <a:t>= 	</a:t>
            </a:r>
            <a:r>
              <a:rPr lang="en-US" u="sng" dirty="0">
                <a:latin typeface="CMR10"/>
              </a:rPr>
              <a:t>	</a:t>
            </a:r>
            <a:r>
              <a:rPr lang="en-US" u="sng" dirty="0">
                <a:latin typeface="NimbusRomNo9L"/>
              </a:rPr>
              <a:t>true positives	</a:t>
            </a:r>
            <a:br>
              <a:rPr lang="en-US" dirty="0">
                <a:latin typeface="NimbusRomNo9L"/>
              </a:rPr>
            </a:br>
            <a:r>
              <a:rPr lang="en-US" dirty="0">
                <a:latin typeface="NimbusRomNo9L"/>
              </a:rPr>
              <a:t>		true positives + false positives </a:t>
            </a:r>
            <a:endParaRPr lang="en-US" dirty="0"/>
          </a:p>
        </p:txBody>
      </p:sp>
      <p:sp>
        <p:nvSpPr>
          <p:cNvPr id="9" name="Rectangle 8">
            <a:extLst>
              <a:ext uri="{FF2B5EF4-FFF2-40B4-BE49-F238E27FC236}">
                <a16:creationId xmlns:a16="http://schemas.microsoft.com/office/drawing/2014/main" id="{610E6EEE-51A2-E448-818B-466A7B583590}"/>
              </a:ext>
            </a:extLst>
          </p:cNvPr>
          <p:cNvSpPr/>
          <p:nvPr/>
        </p:nvSpPr>
        <p:spPr>
          <a:xfrm>
            <a:off x="3505834" y="4867598"/>
            <a:ext cx="5837341" cy="646331"/>
          </a:xfrm>
          <a:prstGeom prst="rect">
            <a:avLst/>
          </a:prstGeom>
        </p:spPr>
        <p:txBody>
          <a:bodyPr wrap="square">
            <a:spAutoFit/>
          </a:bodyPr>
          <a:lstStyle/>
          <a:p>
            <a:r>
              <a:rPr lang="en-US" dirty="0">
                <a:latin typeface="NimbusRomNo9L"/>
              </a:rPr>
              <a:t>Recall </a:t>
            </a:r>
            <a:r>
              <a:rPr lang="en-US" dirty="0">
                <a:latin typeface="CMR10"/>
              </a:rPr>
              <a:t>=	 	</a:t>
            </a:r>
            <a:r>
              <a:rPr lang="en-US" u="sng" dirty="0">
                <a:latin typeface="CMR10"/>
              </a:rPr>
              <a:t>	</a:t>
            </a:r>
            <a:r>
              <a:rPr lang="en-US" u="sng" dirty="0">
                <a:latin typeface="NimbusRomNo9L"/>
              </a:rPr>
              <a:t>true positives	</a:t>
            </a:r>
            <a:br>
              <a:rPr lang="en-US" dirty="0">
                <a:latin typeface="NimbusRomNo9L"/>
              </a:rPr>
            </a:br>
            <a:r>
              <a:rPr lang="en-US" dirty="0">
                <a:latin typeface="NimbusRomNo9L"/>
              </a:rPr>
              <a:t>		true positives + false negatives </a:t>
            </a:r>
            <a:endParaRPr lang="en-US" dirty="0"/>
          </a:p>
        </p:txBody>
      </p:sp>
    </p:spTree>
    <p:extLst>
      <p:ext uri="{BB962C8B-B14F-4D97-AF65-F5344CB8AC3E}">
        <p14:creationId xmlns:p14="http://schemas.microsoft.com/office/powerpoint/2010/main" val="235332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a:t>
            </a:r>
          </a:p>
        </p:txBody>
      </p:sp>
      <p:sp>
        <p:nvSpPr>
          <p:cNvPr id="67586" name="Rectangle 3"/>
          <p:cNvSpPr>
            <a:spLocks noGrp="1" noChangeArrowheads="1"/>
          </p:cNvSpPr>
          <p:nvPr>
            <p:ph type="body" idx="1"/>
          </p:nvPr>
        </p:nvSpPr>
        <p:spPr>
          <a:xfrm>
            <a:off x="800099" y="2133600"/>
            <a:ext cx="7543801" cy="4023360"/>
          </a:xfrm>
        </p:spPr>
        <p:txBody>
          <a:bodyPr/>
          <a:lstStyle/>
          <a:p>
            <a:r>
              <a:rPr lang="en-US" dirty="0"/>
              <a:t>A combined measure that assesses the P/R tradeoff is F measure (weighted harmonic mean):</a:t>
            </a:r>
          </a:p>
          <a:p>
            <a:endParaRPr lang="en-US" dirty="0"/>
          </a:p>
          <a:p>
            <a:endParaRPr lang="en-US" dirty="0"/>
          </a:p>
          <a:p>
            <a:endParaRPr lang="en-US" dirty="0"/>
          </a:p>
          <a:p>
            <a:r>
              <a:rPr lang="en-US" dirty="0"/>
              <a:t>The harmonic mean is a very conservative average</a:t>
            </a:r>
          </a:p>
          <a:p>
            <a:r>
              <a:rPr lang="en-US" dirty="0"/>
              <a:t>People usually use balanced F1 measure</a:t>
            </a:r>
          </a:p>
          <a:p>
            <a:pPr lvl="1"/>
            <a:r>
              <a:rPr lang="en-US" dirty="0"/>
              <a:t>  i.e., with </a:t>
            </a:r>
            <a:r>
              <a:rPr lang="en-US" dirty="0">
                <a:sym typeface="Symbol" charset="0"/>
              </a:rPr>
              <a:t></a:t>
            </a:r>
            <a:r>
              <a:rPr lang="en-US" dirty="0"/>
              <a:t> = 1 (that is, </a:t>
            </a:r>
            <a:r>
              <a:rPr lang="en-US" dirty="0">
                <a:sym typeface="Symbol" charset="0"/>
              </a:rPr>
              <a:t> = ½):   		     </a:t>
            </a:r>
            <a:r>
              <a:rPr lang="en-US" i="1" dirty="0">
                <a:sym typeface="Symbol" charset="0"/>
              </a:rPr>
              <a:t>F1</a:t>
            </a:r>
            <a:r>
              <a:rPr lang="en-US" dirty="0">
                <a:sym typeface="Symbol" charset="0"/>
              </a:rPr>
              <a:t> = 2</a:t>
            </a:r>
            <a:r>
              <a:rPr lang="en-US" i="1" dirty="0">
                <a:sym typeface="Symbol" charset="0"/>
              </a:rPr>
              <a:t>PR</a:t>
            </a:r>
            <a:r>
              <a:rPr lang="en-US" dirty="0">
                <a:sym typeface="Symbol" charset="0"/>
              </a:rPr>
              <a:t>/(</a:t>
            </a:r>
            <a:r>
              <a:rPr lang="en-US" i="1" dirty="0">
                <a:sym typeface="Symbol" charset="0"/>
              </a:rPr>
              <a:t>P</a:t>
            </a:r>
            <a:r>
              <a:rPr lang="en-US" dirty="0">
                <a:sym typeface="Symbol" charset="0"/>
              </a:rPr>
              <a:t>+</a:t>
            </a:r>
            <a:r>
              <a:rPr lang="en-US" i="1" dirty="0">
                <a:sym typeface="Symbol" charset="0"/>
              </a:rPr>
              <a:t>R</a:t>
            </a:r>
            <a:r>
              <a:rPr lang="en-US" dirty="0">
                <a:sym typeface="Symbol" charset="0"/>
              </a:rPr>
              <a:t>)</a:t>
            </a:r>
            <a:endParaRPr lang="en-US" dirty="0"/>
          </a:p>
        </p:txBody>
      </p:sp>
      <p:graphicFrame>
        <p:nvGraphicFramePr>
          <p:cNvPr id="67587" name="Object 2"/>
          <p:cNvGraphicFramePr>
            <a:graphicFrameLocks noChangeAspect="1"/>
          </p:cNvGraphicFramePr>
          <p:nvPr/>
        </p:nvGraphicFramePr>
        <p:xfrm>
          <a:off x="2057400" y="3048000"/>
          <a:ext cx="4191000" cy="1219200"/>
        </p:xfrm>
        <a:graphic>
          <a:graphicData uri="http://schemas.openxmlformats.org/presentationml/2006/ole">
            <mc:AlternateContent xmlns:mc="http://schemas.openxmlformats.org/markup-compatibility/2006">
              <mc:Choice xmlns:v="urn:schemas-microsoft-com:vml" Requires="v">
                <p:oleObj spid="_x0000_s11286" name="Equation" r:id="rId4" imgW="2084400" imgH="594000" progId="Equation.3">
                  <p:embed/>
                </p:oleObj>
              </mc:Choice>
              <mc:Fallback>
                <p:oleObj name="Equation" r:id="rId4" imgW="2084400" imgH="594000" progId="Equation.3">
                  <p:embed/>
                  <p:pic>
                    <p:nvPicPr>
                      <p:cNvPr id="6758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048000"/>
                        <a:ext cx="4191000" cy="12192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688067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1714"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6" name="Rectangle 5"/>
          <p:cNvSpPr>
            <a:spLocks noGrp="1" noChangeArrowheads="1"/>
          </p:cNvSpPr>
          <p:nvPr>
            <p:ph type="ctrTitle"/>
          </p:nvPr>
        </p:nvSpPr>
        <p:spPr>
          <a:xfrm>
            <a:off x="822960" y="758952"/>
            <a:ext cx="7543800" cy="3892168"/>
          </a:xfrm>
        </p:spPr>
        <p:txBody>
          <a:bodyPr>
            <a:normAutofit/>
          </a:bodyPr>
          <a:lstStyle/>
          <a:p>
            <a:r>
              <a:rPr lang="en-US">
                <a:solidFill>
                  <a:srgbClr val="FFFFFF"/>
                </a:solidFill>
                <a:latin typeface="Calibri (Headings)"/>
                <a:cs typeface="Calibri (Headings)"/>
              </a:rPr>
              <a:t>Text Classification and Na</a:t>
            </a:r>
            <a:r>
              <a:rPr lang="fr-FR">
                <a:solidFill>
                  <a:srgbClr val="FFFFFF"/>
                </a:solidFill>
                <a:latin typeface="Calibri (Headings)"/>
                <a:cs typeface="Calibri (Headings)"/>
              </a:rPr>
              <a:t>ï</a:t>
            </a:r>
            <a:r>
              <a:rPr lang="en-US">
                <a:solidFill>
                  <a:srgbClr val="FFFFFF"/>
                </a:solidFill>
                <a:latin typeface="Calibri (Headings)"/>
                <a:cs typeface="Calibri (Headings)"/>
              </a:rPr>
              <a:t>ve Bayes</a:t>
            </a:r>
            <a:endParaRPr lang="en-US">
              <a:solidFill>
                <a:srgbClr val="FFFFFF"/>
              </a:solidFill>
              <a:latin typeface="Calibri (Headings)"/>
              <a:ea typeface="ＭＳ Ｐゴシック" charset="0"/>
              <a:cs typeface="Calibri (Headings)"/>
            </a:endParaRPr>
          </a:p>
        </p:txBody>
      </p:sp>
      <p:sp>
        <p:nvSpPr>
          <p:cNvPr id="16387" name="Rectangle 6"/>
          <p:cNvSpPr>
            <a:spLocks noGrp="1" noChangeArrowheads="1"/>
          </p:cNvSpPr>
          <p:nvPr>
            <p:ph type="subTitle" idx="1"/>
          </p:nvPr>
        </p:nvSpPr>
        <p:spPr>
          <a:xfrm>
            <a:off x="825038" y="5225240"/>
            <a:ext cx="7543800" cy="1143000"/>
          </a:xfrm>
        </p:spPr>
        <p:txBody>
          <a:bodyPr>
            <a:normAutofit/>
          </a:bodyPr>
          <a:lstStyle/>
          <a:p>
            <a:pPr eaLnBrk="1" hangingPunct="1">
              <a:buFont typeface="Times" charset="0"/>
              <a:buNone/>
            </a:pPr>
            <a:r>
              <a:rPr lang="en-US">
                <a:solidFill>
                  <a:srgbClr val="FFFFFF"/>
                </a:solidFill>
                <a:latin typeface="Calibri"/>
                <a:ea typeface="ＭＳ Ｐゴシック" charset="0"/>
                <a:cs typeface="Calibri"/>
              </a:rPr>
              <a:t>Text Classification: Evaluation</a:t>
            </a:r>
          </a:p>
        </p:txBody>
      </p:sp>
    </p:spTree>
    <p:extLst>
      <p:ext uri="{BB962C8B-B14F-4D97-AF65-F5344CB8AC3E}">
        <p14:creationId xmlns:p14="http://schemas.microsoft.com/office/powerpoint/2010/main" val="2556955240"/>
      </p:ext>
    </p:extLst>
  </p:cSld>
  <p:clrMapOvr>
    <a:overrideClrMapping bg1="dk1" tx1="lt1" bg2="dk2" tx2="lt2" accent1="accent1" accent2="accent2" accent3="accent3" accent4="accent4" accent5="accent5" accent6="accent6" hlink="hlink" folHlink="folHlink"/>
  </p:clrMapOv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4613" y="634946"/>
            <a:ext cx="2767693" cy="1450757"/>
          </a:xfrm>
        </p:spPr>
        <p:txBody>
          <a:bodyPr>
            <a:normAutofit/>
          </a:bodyPr>
          <a:lstStyle/>
          <a:p>
            <a:r>
              <a:rPr lang="en-US" dirty="0"/>
              <a:t>Cross-Validation</a:t>
            </a:r>
          </a:p>
        </p:txBody>
      </p:sp>
      <p:pic>
        <p:nvPicPr>
          <p:cNvPr id="5" name="Picture 4" descr="crossvalidation.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5499" y="706108"/>
            <a:ext cx="5182351" cy="5182351"/>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19107" y="2085703"/>
            <a:ext cx="26746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894613" y="2198914"/>
            <a:ext cx="2767693" cy="3670180"/>
          </a:xfrm>
        </p:spPr>
        <p:txBody>
          <a:bodyPr>
            <a:normAutofit/>
          </a:bodyPr>
          <a:lstStyle/>
          <a:p>
            <a:r>
              <a:rPr lang="en-US" sz="1700"/>
              <a:t>Break up data into 10 folds</a:t>
            </a:r>
          </a:p>
          <a:p>
            <a:pPr lvl="1"/>
            <a:r>
              <a:rPr lang="en-US" sz="1700"/>
              <a:t>(Equal positive and negative inside each fold?)</a:t>
            </a:r>
          </a:p>
          <a:p>
            <a:r>
              <a:rPr lang="en-US" sz="1700"/>
              <a:t>For each fold</a:t>
            </a:r>
          </a:p>
          <a:p>
            <a:pPr lvl="1"/>
            <a:r>
              <a:rPr lang="en-US" sz="1700"/>
              <a:t>Choose the fold as a temporary test set</a:t>
            </a:r>
          </a:p>
          <a:p>
            <a:pPr lvl="1"/>
            <a:r>
              <a:rPr lang="en-US" sz="1700"/>
              <a:t>Train on 9 folds, compute performance on the test fold</a:t>
            </a:r>
          </a:p>
          <a:p>
            <a:r>
              <a:rPr lang="en-US" sz="1700"/>
              <a:t>Report average performance of the 10 runs</a:t>
            </a:r>
          </a:p>
          <a:p>
            <a:endParaRPr lang="en-US" sz="1700"/>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4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51412" y="1021586"/>
            <a:ext cx="8574823" cy="742950"/>
          </a:xfrm>
        </p:spPr>
        <p:txBody>
          <a:bodyPr>
            <a:normAutofit fontScale="90000"/>
          </a:bodyPr>
          <a:lstStyle/>
          <a:p>
            <a:r>
              <a:rPr lang="en-US" dirty="0"/>
              <a:t>Development Test Sets and </a:t>
            </a:r>
            <a:br>
              <a:rPr lang="en-US" dirty="0"/>
            </a:br>
            <a:r>
              <a:rPr lang="en-US" dirty="0"/>
              <a:t>Cross-validation</a:t>
            </a:r>
          </a:p>
        </p:txBody>
      </p:sp>
      <p:sp>
        <p:nvSpPr>
          <p:cNvPr id="63491" name="Rectangle 3"/>
          <p:cNvSpPr>
            <a:spLocks noGrp="1" noChangeArrowheads="1"/>
          </p:cNvSpPr>
          <p:nvPr>
            <p:ph sz="quarter" idx="1"/>
          </p:nvPr>
        </p:nvSpPr>
        <p:spPr>
          <a:xfrm>
            <a:off x="228600" y="2209800"/>
            <a:ext cx="7239000" cy="3790950"/>
          </a:xfrm>
        </p:spPr>
        <p:txBody>
          <a:bodyPr>
            <a:normAutofit lnSpcReduction="10000"/>
          </a:bodyPr>
          <a:lstStyle/>
          <a:p>
            <a:pPr>
              <a:lnSpc>
                <a:spcPct val="90000"/>
              </a:lnSpc>
            </a:pPr>
            <a:endParaRPr lang="en-US" sz="2400" i="1" dirty="0">
              <a:solidFill>
                <a:srgbClr val="FF0000"/>
              </a:solidFill>
              <a:latin typeface="Calibri" charset="0"/>
            </a:endParaRPr>
          </a:p>
          <a:p>
            <a:pPr>
              <a:lnSpc>
                <a:spcPct val="90000"/>
              </a:lnSpc>
            </a:pPr>
            <a:endParaRPr lang="en-US" i="1" dirty="0">
              <a:solidFill>
                <a:srgbClr val="FF0000"/>
              </a:solidFill>
              <a:latin typeface="Calibri" charset="0"/>
            </a:endParaRPr>
          </a:p>
          <a:p>
            <a:pPr>
              <a:lnSpc>
                <a:spcPct val="90000"/>
              </a:lnSpc>
            </a:pPr>
            <a:r>
              <a:rPr lang="en-US" sz="2400" dirty="0">
                <a:solidFill>
                  <a:srgbClr val="0000FF"/>
                </a:solidFill>
                <a:latin typeface="Calibri" charset="0"/>
              </a:rPr>
              <a:t>Metric: P/R/F1  or Accuracy</a:t>
            </a:r>
          </a:p>
          <a:p>
            <a:pPr>
              <a:lnSpc>
                <a:spcPct val="90000"/>
              </a:lnSpc>
            </a:pPr>
            <a:r>
              <a:rPr lang="en-US" altLang="zh-CN" dirty="0">
                <a:latin typeface="Calibri" charset="0"/>
              </a:rPr>
              <a:t>Development</a:t>
            </a:r>
            <a:r>
              <a:rPr lang="en-US" dirty="0">
                <a:latin typeface="Calibri" charset="0"/>
              </a:rPr>
              <a:t> test set</a:t>
            </a:r>
          </a:p>
          <a:p>
            <a:pPr lvl="1">
              <a:lnSpc>
                <a:spcPct val="90000"/>
              </a:lnSpc>
            </a:pPr>
            <a:r>
              <a:rPr lang="en-US" dirty="0">
                <a:latin typeface="Calibri" charset="0"/>
              </a:rPr>
              <a:t>avoid overfitting</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unseen</a:t>
            </a:r>
            <a:r>
              <a:rPr lang="zh-CN" altLang="en-US" dirty="0">
                <a:latin typeface="Calibri" charset="0"/>
              </a:rPr>
              <a:t> </a:t>
            </a:r>
            <a:r>
              <a:rPr lang="en-US" altLang="zh-CN" dirty="0">
                <a:latin typeface="Calibri" charset="0"/>
              </a:rPr>
              <a:t>test</a:t>
            </a:r>
            <a:r>
              <a:rPr lang="zh-CN" altLang="en-US" dirty="0">
                <a:latin typeface="Calibri" charset="0"/>
              </a:rPr>
              <a:t> </a:t>
            </a:r>
            <a:r>
              <a:rPr lang="en-US" altLang="zh-CN" dirty="0">
                <a:latin typeface="Calibri" charset="0"/>
              </a:rPr>
              <a:t>set</a:t>
            </a:r>
            <a:endParaRPr lang="en-US" dirty="0">
              <a:latin typeface="Calibri" charset="0"/>
            </a:endParaRPr>
          </a:p>
          <a:p>
            <a:pPr lvl="1">
              <a:lnSpc>
                <a:spcPct val="90000"/>
              </a:lnSpc>
            </a:pPr>
            <a:r>
              <a:rPr lang="en-US" altLang="zh-CN" dirty="0">
                <a:latin typeface="Calibri" charset="0"/>
              </a:rPr>
              <a:t>Use</a:t>
            </a:r>
            <a:r>
              <a:rPr lang="zh-CN" altLang="en-US" dirty="0">
                <a:latin typeface="Calibri" charset="0"/>
              </a:rPr>
              <a:t> </a:t>
            </a:r>
            <a:r>
              <a:rPr lang="en-US" altLang="zh-CN" dirty="0">
                <a:latin typeface="Calibri" charset="0"/>
              </a:rPr>
              <a:t>dev</a:t>
            </a:r>
            <a:r>
              <a:rPr lang="zh-CN" altLang="en-US" dirty="0">
                <a:latin typeface="Calibri" charset="0"/>
              </a:rPr>
              <a:t> </a:t>
            </a:r>
            <a:r>
              <a:rPr lang="en-US" altLang="zh-CN" dirty="0">
                <a:latin typeface="Calibri" charset="0"/>
              </a:rPr>
              <a:t>set</a:t>
            </a:r>
            <a:r>
              <a:rPr lang="zh-CN" altLang="en-US" dirty="0">
                <a:latin typeface="Calibri" charset="0"/>
              </a:rPr>
              <a:t> </a:t>
            </a:r>
            <a:r>
              <a:rPr lang="en-US" altLang="zh-CN" dirty="0">
                <a:latin typeface="Calibri" charset="0"/>
              </a:rPr>
              <a:t>to</a:t>
            </a:r>
            <a:r>
              <a:rPr lang="zh-CN" altLang="en-US" dirty="0">
                <a:latin typeface="Calibri" charset="0"/>
              </a:rPr>
              <a:t> </a:t>
            </a:r>
            <a:r>
              <a:rPr lang="en-US" altLang="zh-CN" dirty="0">
                <a:latin typeface="Calibri" charset="0"/>
              </a:rPr>
              <a:t>select</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“best”</a:t>
            </a:r>
            <a:r>
              <a:rPr lang="zh-CN" altLang="en-US" dirty="0">
                <a:latin typeface="Calibri" charset="0"/>
              </a:rPr>
              <a:t> </a:t>
            </a:r>
            <a:r>
              <a:rPr lang="en-US" altLang="zh-CN" dirty="0">
                <a:latin typeface="Calibri" charset="0"/>
              </a:rPr>
              <a:t>model</a:t>
            </a:r>
            <a:endParaRPr lang="en-US" sz="2400" dirty="0">
              <a:solidFill>
                <a:srgbClr val="0000FF"/>
              </a:solidFill>
              <a:latin typeface="Calibri" charset="0"/>
            </a:endParaRPr>
          </a:p>
          <a:p>
            <a:pPr marL="342900" lvl="1" indent="-342900">
              <a:buClr>
                <a:srgbClr val="CC0000"/>
              </a:buClr>
            </a:pPr>
            <a:r>
              <a:rPr lang="en-US" sz="2400" dirty="0">
                <a:latin typeface="Calibri" charset="0"/>
              </a:rPr>
              <a:t>Cross-validation over multiple splits</a:t>
            </a:r>
          </a:p>
          <a:p>
            <a:pPr lvl="2">
              <a:lnSpc>
                <a:spcPct val="90000"/>
              </a:lnSpc>
            </a:pPr>
            <a:r>
              <a:rPr lang="en-US" sz="1800" dirty="0">
                <a:latin typeface="Calibri" charset="0"/>
              </a:rPr>
              <a:t>Handle sampling errors from different datasets</a:t>
            </a:r>
            <a:endParaRPr lang="en-US" dirty="0">
              <a:latin typeface="Calibri" charset="0"/>
            </a:endParaRPr>
          </a:p>
          <a:p>
            <a:pPr lvl="1">
              <a:lnSpc>
                <a:spcPct val="90000"/>
              </a:lnSpc>
            </a:pPr>
            <a:r>
              <a:rPr lang="en-US" dirty="0">
                <a:latin typeface="Calibri" charset="0"/>
              </a:rPr>
              <a:t>Compute pooled dev set performance</a:t>
            </a:r>
          </a:p>
          <a:p>
            <a:pPr lvl="1">
              <a:lnSpc>
                <a:spcPct val="90000"/>
              </a:lnSpc>
            </a:pPr>
            <a:r>
              <a:rPr lang="en-US" altLang="zh-CN" dirty="0">
                <a:latin typeface="Calibri" charset="0"/>
              </a:rPr>
              <a:t>This</a:t>
            </a:r>
            <a:r>
              <a:rPr lang="zh-CN" altLang="en-US" dirty="0">
                <a:latin typeface="Calibri" charset="0"/>
              </a:rPr>
              <a:t> </a:t>
            </a:r>
            <a:r>
              <a:rPr lang="en-US" altLang="zh-CN" dirty="0">
                <a:latin typeface="Calibri" charset="0"/>
              </a:rPr>
              <a:t>way</a:t>
            </a:r>
            <a:r>
              <a:rPr lang="zh-CN" altLang="en-US" dirty="0">
                <a:latin typeface="Calibri" charset="0"/>
              </a:rPr>
              <a:t> </a:t>
            </a:r>
            <a:r>
              <a:rPr lang="en-US" altLang="zh-CN" dirty="0">
                <a:latin typeface="Calibri" charset="0"/>
              </a:rPr>
              <a:t>we</a:t>
            </a:r>
            <a:r>
              <a:rPr lang="zh-CN" altLang="en-US" dirty="0">
                <a:latin typeface="Calibri" charset="0"/>
              </a:rPr>
              <a:t> </a:t>
            </a:r>
            <a:r>
              <a:rPr lang="en-US" altLang="zh-CN" dirty="0">
                <a:latin typeface="Calibri" charset="0"/>
              </a:rPr>
              <a:t>can</a:t>
            </a:r>
            <a:r>
              <a:rPr lang="zh-CN" altLang="en-US" dirty="0">
                <a:latin typeface="Calibri" charset="0"/>
              </a:rPr>
              <a:t> </a:t>
            </a:r>
            <a:r>
              <a:rPr lang="en-US" altLang="zh-CN" dirty="0">
                <a:latin typeface="Calibri" charset="0"/>
              </a:rPr>
              <a:t>use</a:t>
            </a:r>
            <a:r>
              <a:rPr lang="zh-CN" altLang="en-US" dirty="0">
                <a:latin typeface="Calibri" charset="0"/>
              </a:rPr>
              <a:t> </a:t>
            </a:r>
            <a:r>
              <a:rPr lang="en-US" altLang="zh-CN" dirty="0">
                <a:latin typeface="Calibri" charset="0"/>
              </a:rPr>
              <a:t>all</a:t>
            </a:r>
            <a:r>
              <a:rPr lang="zh-CN" altLang="en-US" dirty="0">
                <a:latin typeface="Calibri" charset="0"/>
              </a:rPr>
              <a:t> </a:t>
            </a:r>
            <a:r>
              <a:rPr lang="en-US" altLang="zh-CN" dirty="0">
                <a:latin typeface="Calibri" charset="0"/>
              </a:rPr>
              <a:t>data</a:t>
            </a:r>
            <a:r>
              <a:rPr lang="zh-CN" altLang="en-US" dirty="0">
                <a:latin typeface="Calibri" charset="0"/>
              </a:rPr>
              <a:t> </a:t>
            </a:r>
            <a:r>
              <a:rPr lang="en-US" altLang="zh-CN" dirty="0">
                <a:latin typeface="Calibri" charset="0"/>
              </a:rPr>
              <a:t>for</a:t>
            </a:r>
            <a:r>
              <a:rPr lang="zh-CN" altLang="en-US" dirty="0">
                <a:latin typeface="Calibri" charset="0"/>
              </a:rPr>
              <a:t> </a:t>
            </a:r>
            <a:r>
              <a:rPr lang="en-US" altLang="zh-CN" dirty="0">
                <a:latin typeface="Calibri" charset="0"/>
              </a:rPr>
              <a:t>validation</a:t>
            </a:r>
            <a:endParaRPr lang="en-US" dirty="0">
              <a:latin typeface="Calibri" charset="0"/>
            </a:endParaRPr>
          </a:p>
        </p:txBody>
      </p:sp>
      <p:sp>
        <p:nvSpPr>
          <p:cNvPr id="2" name="Rectangle 1"/>
          <p:cNvSpPr/>
          <p:nvPr/>
        </p:nvSpPr>
        <p:spPr bwMode="auto">
          <a:xfrm>
            <a:off x="457200" y="2286000"/>
            <a:ext cx="2057400" cy="6096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5" name="Rectangle 4"/>
          <p:cNvSpPr/>
          <p:nvPr/>
        </p:nvSpPr>
        <p:spPr bwMode="auto">
          <a:xfrm>
            <a:off x="3048000" y="2286000"/>
            <a:ext cx="2819400" cy="6096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Development Test Set</a:t>
            </a:r>
          </a:p>
        </p:txBody>
      </p:sp>
      <p:sp>
        <p:nvSpPr>
          <p:cNvPr id="6" name="Rectangle 5"/>
          <p:cNvSpPr/>
          <p:nvPr/>
        </p:nvSpPr>
        <p:spPr bwMode="auto">
          <a:xfrm>
            <a:off x="6248400" y="2286000"/>
            <a:ext cx="1219200" cy="6096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sp>
        <p:nvSpPr>
          <p:cNvPr id="19" name="Rectangle 18"/>
          <p:cNvSpPr/>
          <p:nvPr/>
        </p:nvSpPr>
        <p:spPr bwMode="auto">
          <a:xfrm>
            <a:off x="7162800" y="5486400"/>
            <a:ext cx="1143000" cy="3048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Test Set</a:t>
            </a:r>
          </a:p>
        </p:txBody>
      </p:sp>
      <p:grpSp>
        <p:nvGrpSpPr>
          <p:cNvPr id="3" name="Group 2"/>
          <p:cNvGrpSpPr/>
          <p:nvPr/>
        </p:nvGrpSpPr>
        <p:grpSpPr>
          <a:xfrm>
            <a:off x="6151418" y="3505200"/>
            <a:ext cx="2916382" cy="1752600"/>
            <a:chOff x="6012873" y="2876550"/>
            <a:chExt cx="2916382" cy="1752600"/>
          </a:xfrm>
        </p:grpSpPr>
        <p:sp>
          <p:nvSpPr>
            <p:cNvPr id="8" name="Rectangle 7"/>
            <p:cNvSpPr/>
            <p:nvPr/>
          </p:nvSpPr>
          <p:spPr bwMode="auto">
            <a:xfrm>
              <a:off x="6012873" y="34861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2" name="Rectangle 11"/>
            <p:cNvSpPr/>
            <p:nvPr/>
          </p:nvSpPr>
          <p:spPr bwMode="auto">
            <a:xfrm>
              <a:off x="6012873" y="40957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                         Training Set</a:t>
              </a:r>
            </a:p>
          </p:txBody>
        </p:sp>
        <p:sp>
          <p:nvSpPr>
            <p:cNvPr id="14" name="Rectangle 13"/>
            <p:cNvSpPr/>
            <p:nvPr/>
          </p:nvSpPr>
          <p:spPr bwMode="auto">
            <a:xfrm>
              <a:off x="6019495" y="40957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5" name="Rectangle 14"/>
            <p:cNvSpPr/>
            <p:nvPr/>
          </p:nvSpPr>
          <p:spPr bwMode="auto">
            <a:xfrm>
              <a:off x="6019800" y="2876550"/>
              <a:ext cx="2909455" cy="5334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a:latin typeface="Calibri"/>
                  <a:cs typeface="Calibri"/>
                </a:rPr>
                <a:t>Training Set</a:t>
              </a:r>
            </a:p>
          </p:txBody>
        </p:sp>
        <p:sp>
          <p:nvSpPr>
            <p:cNvPr id="16" name="Rectangle 15"/>
            <p:cNvSpPr/>
            <p:nvPr/>
          </p:nvSpPr>
          <p:spPr bwMode="auto">
            <a:xfrm>
              <a:off x="7848600" y="34861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sp>
          <p:nvSpPr>
            <p:cNvPr id="17" name="Rectangle 16"/>
            <p:cNvSpPr/>
            <p:nvPr/>
          </p:nvSpPr>
          <p:spPr bwMode="auto">
            <a:xfrm>
              <a:off x="7391400" y="2876550"/>
              <a:ext cx="1039091" cy="5334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r>
                <a:rPr lang="en-US" sz="2000" dirty="0" err="1">
                  <a:latin typeface="Calibri"/>
                  <a:cs typeface="Calibri"/>
                </a:rPr>
                <a:t>Dev</a:t>
              </a:r>
              <a:r>
                <a:rPr lang="en-US" sz="2000" dirty="0">
                  <a:latin typeface="Calibri"/>
                  <a:cs typeface="Calibri"/>
                </a:rPr>
                <a:t> Test</a:t>
              </a:r>
            </a:p>
          </p:txBody>
        </p:sp>
      </p:grpSp>
    </p:spTree>
    <p:extLst>
      <p:ext uri="{BB962C8B-B14F-4D97-AF65-F5344CB8AC3E}">
        <p14:creationId xmlns:p14="http://schemas.microsoft.com/office/powerpoint/2010/main" val="530565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49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49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subTitle" idx="1"/>
          </p:nvPr>
        </p:nvSpPr>
        <p:spPr>
          <a:xfrm>
            <a:off x="152400" y="838200"/>
            <a:ext cx="8915400" cy="5791200"/>
          </a:xfrm>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No Class on Monday (MLK Holiday)</a:t>
            </a:r>
          </a:p>
          <a:p>
            <a:pPr eaLnBrk="1" hangingPunct="1">
              <a:buFont typeface="Times" charset="0"/>
              <a:buNone/>
            </a:pPr>
            <a:r>
              <a:rPr lang="en-US" sz="3600" dirty="0">
                <a:solidFill>
                  <a:srgbClr val="A4001D"/>
                </a:solidFill>
                <a:latin typeface="Calibri"/>
                <a:ea typeface="ＭＳ Ｐゴシック" charset="0"/>
                <a:cs typeface="Calibri"/>
              </a:rPr>
              <a:t>For next Wednesday:</a:t>
            </a:r>
          </a:p>
          <a:p>
            <a:pPr eaLnBrk="1" hangingPunct="1">
              <a:buFont typeface="Times" charset="0"/>
              <a:buNone/>
            </a:pPr>
            <a:r>
              <a:rPr lang="en-US" sz="3600" dirty="0">
                <a:solidFill>
                  <a:srgbClr val="A4001D"/>
                </a:solidFill>
                <a:latin typeface="Calibri"/>
                <a:ea typeface="ＭＳ Ｐゴシック" charset="0"/>
                <a:cs typeface="Calibri"/>
              </a:rPr>
              <a:t>Read </a:t>
            </a:r>
            <a:r>
              <a:rPr lang="en-US" sz="3600" dirty="0">
                <a:latin typeface="Calibri"/>
                <a:ea typeface="ＭＳ Ｐゴシック" charset="0"/>
                <a:cs typeface="Calibri"/>
                <a:hlinkClick r:id="rId3"/>
              </a:rPr>
              <a:t>Jurafsky and Martin</a:t>
            </a:r>
          </a:p>
          <a:p>
            <a:r>
              <a:rPr lang="en-US" sz="3600" dirty="0">
                <a:latin typeface="Calibri"/>
                <a:ea typeface="ＭＳ Ｐゴシック" charset="0"/>
                <a:cs typeface="Calibri"/>
                <a:hlinkClick r:id="rId3"/>
              </a:rPr>
              <a:t>Chapters 2 </a:t>
            </a:r>
            <a:r>
              <a:rPr lang="en-US" sz="3600" dirty="0">
                <a:latin typeface="Calibri"/>
                <a:ea typeface="ＭＳ Ｐゴシック" charset="0"/>
                <a:cs typeface="Calibri"/>
                <a:hlinkClick r:id="rId3"/>
              </a:rPr>
              <a:t>&amp;</a:t>
            </a:r>
            <a:r>
              <a:rPr lang="en-US" sz="3600" dirty="0">
                <a:latin typeface="Calibri"/>
                <a:ea typeface="ＭＳ Ｐゴシック" charset="0"/>
                <a:cs typeface="Calibri"/>
                <a:hlinkClick r:id="rId3"/>
              </a:rPr>
              <a:t> 4</a:t>
            </a:r>
            <a:r>
              <a:rPr lang="en-US" sz="3600" dirty="0">
                <a:solidFill>
                  <a:srgbClr val="A4001D"/>
                </a:solidFill>
                <a:latin typeface="Calibri"/>
                <a:ea typeface="ＭＳ Ｐゴシック" charset="0"/>
                <a:cs typeface="Calibri"/>
              </a:rPr>
              <a:t>, and </a:t>
            </a:r>
            <a:r>
              <a:rPr lang="en-US" sz="3600" dirty="0">
                <a:hlinkClick r:id="rId4"/>
              </a:rPr>
              <a:t>Thumbs up? Sentiment Classification using Machine Learning Techniques</a:t>
            </a:r>
            <a:endParaRPr lang="en-US" sz="3600" dirty="0"/>
          </a:p>
          <a:p>
            <a:r>
              <a:rPr lang="en-US" sz="3600" dirty="0">
                <a:solidFill>
                  <a:srgbClr val="A4001D"/>
                </a:solidFill>
                <a:ea typeface="ＭＳ Ｐゴシック" charset="0"/>
                <a:cs typeface="Calibri"/>
              </a:rPr>
              <a:t>Complete </a:t>
            </a:r>
            <a:r>
              <a:rPr lang="en-US" sz="3600" dirty="0">
                <a:solidFill>
                  <a:srgbClr val="A4001D"/>
                </a:solidFill>
                <a:ea typeface="ＭＳ Ｐゴシック" charset="0"/>
                <a:cs typeface="Calibri"/>
                <a:hlinkClick r:id="rId5"/>
              </a:rPr>
              <a:t>Homework 1</a:t>
            </a:r>
            <a:r>
              <a:rPr lang="en-US" sz="3600" dirty="0">
                <a:solidFill>
                  <a:srgbClr val="A4001D"/>
                </a:solidFill>
                <a:ea typeface="ＭＳ Ｐゴシック" charset="0"/>
                <a:cs typeface="Calibri"/>
              </a:rPr>
              <a:t> (on your own).</a:t>
            </a:r>
          </a:p>
        </p:txBody>
      </p:sp>
    </p:spTree>
    <p:extLst>
      <p:ext uri="{BB962C8B-B14F-4D97-AF65-F5344CB8AC3E}">
        <p14:creationId xmlns:p14="http://schemas.microsoft.com/office/powerpoint/2010/main" val="126794611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0079" cy="51435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r="250"/>
          <a:stretch/>
        </p:blipFill>
        <p:spPr>
          <a:xfrm>
            <a:off x="1130300" y="857250"/>
            <a:ext cx="6858000" cy="5143500"/>
          </a:xfrm>
          <a:prstGeom prst="rect">
            <a:avLst/>
          </a:prstGeom>
        </p:spPr>
      </p:pic>
    </p:spTree>
    <p:extLst>
      <p:ext uri="{BB962C8B-B14F-4D97-AF65-F5344CB8AC3E}">
        <p14:creationId xmlns:p14="http://schemas.microsoft.com/office/powerpoint/2010/main" val="242442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857250"/>
            <a:ext cx="6861818" cy="5143500"/>
          </a:xfrm>
          <a:prstGeom prst="rect">
            <a:avLst/>
          </a:prstGeom>
        </p:spPr>
      </p:pic>
    </p:spTree>
    <p:extLst>
      <p:ext uri="{BB962C8B-B14F-4D97-AF65-F5344CB8AC3E}">
        <p14:creationId xmlns:p14="http://schemas.microsoft.com/office/powerpoint/2010/main" val="270098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1" y="857250"/>
            <a:ext cx="6882959" cy="5143500"/>
          </a:xfrm>
          <a:prstGeom prst="rect">
            <a:avLst/>
          </a:prstGeom>
        </p:spPr>
      </p:pic>
    </p:spTree>
    <p:extLst>
      <p:ext uri="{BB962C8B-B14F-4D97-AF65-F5344CB8AC3E}">
        <p14:creationId xmlns:p14="http://schemas.microsoft.com/office/powerpoint/2010/main" val="137075250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4052</Words>
  <Application>Microsoft Macintosh PowerPoint</Application>
  <PresentationFormat>On-screen Show (4:3)</PresentationFormat>
  <Paragraphs>501</Paragraphs>
  <Slides>69</Slides>
  <Notes>29</Notes>
  <HiddenSlides>1</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7" baseType="lpstr">
      <vt:lpstr>Arial</vt:lpstr>
      <vt:lpstr>Calibri</vt:lpstr>
      <vt:lpstr>Calibri (Headings)</vt:lpstr>
      <vt:lpstr>Calibri Light</vt:lpstr>
      <vt:lpstr>CMR10</vt:lpstr>
      <vt:lpstr>Constantia</vt:lpstr>
      <vt:lpstr>Courier</vt:lpstr>
      <vt:lpstr>Helvetica Light</vt:lpstr>
      <vt:lpstr>Helvetica Neue</vt:lpstr>
      <vt:lpstr>Helvetica Neue</vt:lpstr>
      <vt:lpstr>Lucida Grande</vt:lpstr>
      <vt:lpstr>Lucida Sans</vt:lpstr>
      <vt:lpstr>NimbusRomNo9L</vt:lpstr>
      <vt:lpstr>Times</vt:lpstr>
      <vt:lpstr>Times New Roman</vt:lpstr>
      <vt:lpstr>Zapf Dingbats</vt:lpstr>
      <vt:lpstr>Retrospect</vt:lpstr>
      <vt:lpstr>Equation</vt:lpstr>
      <vt:lpstr>CIS 530: Computational Linguistics</vt:lpstr>
      <vt:lpstr>Professor Callison-Burch (not Professor Burch)</vt:lpstr>
      <vt:lpstr>Course Staff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Gun Violence Database</vt:lpstr>
      <vt:lpstr>Information Extraction</vt:lpstr>
      <vt:lpstr>What will you learn?</vt:lpstr>
      <vt:lpstr>Course textbook </vt:lpstr>
      <vt:lpstr>Course Grading</vt:lpstr>
      <vt:lpstr>Text Classification and Sentiment Analysis</vt:lpstr>
      <vt:lpstr>Positive or negative movie review?</vt:lpstr>
      <vt:lpstr>What is the subject of this article?</vt:lpstr>
      <vt:lpstr>Classify User Attributes Using Their Tweets</vt:lpstr>
      <vt:lpstr>Lexical Markers for Age</vt:lpstr>
      <vt:lpstr>Lexical Markers for Political Preferences</vt:lpstr>
      <vt:lpstr>Lexical Markers for Gender</vt:lpstr>
      <vt:lpstr>Who wrote which Federalist papers?</vt:lpstr>
      <vt:lpstr>PowerPoint Presentation</vt:lpstr>
      <vt:lpstr>Text Classification</vt:lpstr>
      <vt:lpstr>Sentiment Analysis</vt:lpstr>
      <vt:lpstr>Sentiment classifier</vt:lpstr>
      <vt:lpstr>Positive or negative movie review?</vt:lpstr>
      <vt:lpstr>Google Product Search</vt:lpstr>
      <vt:lpstr>Twitter sentiment versus Gallup Poll of Consumer Confidence</vt:lpstr>
      <vt:lpstr>Target Sentiment on Twitter</vt:lpstr>
      <vt:lpstr>Sentiment analysis has many other names</vt:lpstr>
      <vt:lpstr>Why sentiment analysis?</vt:lpstr>
      <vt:lpstr>Scherer Typology of Affective States</vt:lpstr>
      <vt:lpstr>Sentiment Analysis</vt:lpstr>
      <vt:lpstr>Sentiment Analysis</vt:lpstr>
      <vt:lpstr>Sentiment Analysis</vt:lpstr>
      <vt:lpstr>Sentiment Classification in Movie Reviews</vt:lpstr>
      <vt:lpstr>IMDB data in the Pang and Lee database</vt:lpstr>
      <vt:lpstr>Baseline Algorithm (adapted from Pang and Lee)</vt:lpstr>
      <vt:lpstr>Sentiment Tokenization Issues</vt:lpstr>
      <vt:lpstr>Extracting Features for Sentiment Classification</vt:lpstr>
      <vt:lpstr>Negation</vt:lpstr>
      <vt:lpstr>Text Classification with Naïve Bayes</vt:lpstr>
      <vt:lpstr>Text Classification: definition</vt:lpstr>
      <vt:lpstr>Naïve Bayes Intuition</vt:lpstr>
      <vt:lpstr>The Bag of Words Representation</vt:lpstr>
      <vt:lpstr>The bag of words representation</vt:lpstr>
      <vt:lpstr>Bayes’ Rule Applied to Documents and Classes</vt:lpstr>
      <vt:lpstr>Naïve Bayes Classifier</vt:lpstr>
      <vt:lpstr>Naïve Bayes Classifier</vt:lpstr>
      <vt:lpstr>Multinomial Naïve Bayes Independence Assumptions</vt:lpstr>
      <vt:lpstr>Multinomial Naïve Bayes Classifier</vt:lpstr>
      <vt:lpstr>Problems:  What makes reviews hard to classify?  Subtilty</vt:lpstr>
      <vt:lpstr>Problems:  What makes reviews hard to classify?  Thwarted Expectations and Ordering Effects</vt:lpstr>
      <vt:lpstr>Text Classification and Naïve Bayes</vt:lpstr>
      <vt:lpstr>Learning the Multinomial Naïve Bayes Model</vt:lpstr>
      <vt:lpstr>Parameter estimation</vt:lpstr>
      <vt:lpstr>Problem with Maximum Likelihood</vt:lpstr>
      <vt:lpstr>Laplace (add-1) smoothing for Naïve Bayes</vt:lpstr>
      <vt:lpstr>Multinomial Naïve Bayes: Learning</vt:lpstr>
      <vt:lpstr>Text Classification and Naïve Bayes</vt:lpstr>
      <vt:lpstr>The 2-by-2 contingency table</vt:lpstr>
      <vt:lpstr>Precision and recall</vt:lpstr>
      <vt:lpstr>A combined measure: F</vt:lpstr>
      <vt:lpstr>Text Classification and Naïve Bayes</vt:lpstr>
      <vt:lpstr>Cross-Validation</vt:lpstr>
      <vt:lpstr>Development Test Sets and  Cross-validation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530: Computational Linguistics</dc:title>
  <dc:creator>Callison-Burch, Christopher</dc:creator>
  <cp:lastModifiedBy>Callison-Burch, Christopher</cp:lastModifiedBy>
  <cp:revision>10</cp:revision>
  <cp:lastPrinted>2020-01-15T20:20:18Z</cp:lastPrinted>
  <dcterms:created xsi:type="dcterms:W3CDTF">2020-01-15T18:08:59Z</dcterms:created>
  <dcterms:modified xsi:type="dcterms:W3CDTF">2020-01-15T20:30:05Z</dcterms:modified>
</cp:coreProperties>
</file>